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43"/>
  </p:notesMasterIdLst>
  <p:handoutMasterIdLst>
    <p:handoutMasterId r:id="rId44"/>
  </p:handoutMasterIdLst>
  <p:sldIdLst>
    <p:sldId id="256" r:id="rId5"/>
    <p:sldId id="257" r:id="rId6"/>
    <p:sldId id="259" r:id="rId7"/>
    <p:sldId id="265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61" r:id="rId18"/>
    <p:sldId id="27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4" r:id="rId30"/>
    <p:sldId id="295" r:id="rId31"/>
    <p:sldId id="296" r:id="rId32"/>
    <p:sldId id="297" r:id="rId33"/>
    <p:sldId id="270" r:id="rId34"/>
    <p:sldId id="273" r:id="rId35"/>
    <p:sldId id="293" r:id="rId36"/>
    <p:sldId id="271" r:id="rId37"/>
    <p:sldId id="269" r:id="rId38"/>
    <p:sldId id="267" r:id="rId39"/>
    <p:sldId id="268" r:id="rId40"/>
    <p:sldId id="260" r:id="rId41"/>
    <p:sldId id="264" r:id="rId42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474" autoAdjust="0"/>
  </p:normalViewPr>
  <p:slideViewPr>
    <p:cSldViewPr snapToGrid="0">
      <p:cViewPr varScale="1">
        <p:scale>
          <a:sx n="71" d="100"/>
          <a:sy n="71" d="100"/>
        </p:scale>
        <p:origin x="696" y="60"/>
      </p:cViewPr>
      <p:guideLst/>
    </p:cSldViewPr>
  </p:slideViewPr>
  <p:outlineViewPr>
    <p:cViewPr>
      <p:scale>
        <a:sx n="33" d="100"/>
        <a:sy n="33" d="100"/>
      </p:scale>
      <p:origin x="0" y="-2383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289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pt-BR" noProof="0" dirty="0"/>
            <a:t>HERANÇA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pt-BR" noProof="0" dirty="0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pt-BR" noProof="0" dirty="0"/>
        </a:p>
      </dgm:t>
    </dgm:pt>
    <dgm:pt modelId="{93A6A030-ABAB-4EFA-B539-0FDB3E07C1EF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pt-BR" noProof="0" dirty="0"/>
            <a:t>ENCCAPSULAMENTO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pt-BR" noProof="0" dirty="0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pt-BR" noProof="0" dirty="0"/>
        </a:p>
      </dgm:t>
    </dgm:pt>
    <dgm:pt modelId="{61598389-3B47-441C-B2A3-987BA582F42A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pt-BR" noProof="0" dirty="0"/>
            <a:t>POLIMORFISMO</a:t>
          </a:r>
        </a:p>
      </dgm:t>
    </dgm:pt>
    <dgm:pt modelId="{8481A674-CEAD-4D10-A880-D8F03086AB9F}" type="parTrans" cxnId="{0DF10748-3C33-4F63-AABD-597463CD21A0}">
      <dgm:prSet/>
      <dgm:spPr/>
    </dgm:pt>
    <dgm:pt modelId="{967E4717-ADF6-47C5-A1DA-596986AB2EBD}" type="sibTrans" cxnId="{0DF10748-3C33-4F63-AABD-597463CD21A0}">
      <dgm:prSet/>
      <dgm:spPr/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3"/>
      <dgm:spPr/>
    </dgm:pt>
    <dgm:pt modelId="{BB7E5F84-64F2-4718-BACC-301BBCDC9D3A}" type="pres">
      <dgm:prSet presAssocID="{AAC263CB-8256-4B03-92FE-1622698FB3E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omem com criança com preenchimento sólido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3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1" presStyleCnt="3"/>
      <dgm:spPr/>
    </dgm:pt>
    <dgm:pt modelId="{3CD2D8A7-CAF8-4A2F-A324-BDF8CFA66908}" type="pres">
      <dgm:prSet presAssocID="{93A6A030-ABAB-4EFA-B539-0FDB3E07C1E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Jornal com preenchimento sólido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1" presStyleCnt="3">
        <dgm:presLayoutVars>
          <dgm:chMax val="0"/>
          <dgm:chPref val="0"/>
        </dgm:presLayoutVars>
      </dgm:prSet>
      <dgm:spPr/>
    </dgm:pt>
    <dgm:pt modelId="{AF251D99-6BE4-4E22-AF3B-EFB84C5A7871}" type="pres">
      <dgm:prSet presAssocID="{BFE0749E-E343-4A6F-BD09-2810EE6B4BD7}" presName="sibTrans" presStyleCnt="0"/>
      <dgm:spPr/>
    </dgm:pt>
    <dgm:pt modelId="{AECFDB54-CDA8-44E4-84BA-54F439043C6A}" type="pres">
      <dgm:prSet presAssocID="{61598389-3B47-441C-B2A3-987BA582F42A}" presName="compNode" presStyleCnt="0"/>
      <dgm:spPr/>
    </dgm:pt>
    <dgm:pt modelId="{8F6464B5-BDB6-44F7-A6F8-FA43AF57C76E}" type="pres">
      <dgm:prSet presAssocID="{61598389-3B47-441C-B2A3-987BA582F42A}" presName="bgRect" presStyleLbl="bgShp" presStyleIdx="2" presStyleCnt="3"/>
      <dgm:spPr/>
    </dgm:pt>
    <dgm:pt modelId="{D3C31376-DAF1-435E-8BA0-D5B4B214E66D}" type="pres">
      <dgm:prSet presAssocID="{61598389-3B47-441C-B2A3-987BA582F42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uxograma com preenchimento sólido"/>
        </a:ext>
      </dgm:extLst>
    </dgm:pt>
    <dgm:pt modelId="{DFC7E8AB-D38C-4A8C-8E9F-E4595444A63C}" type="pres">
      <dgm:prSet presAssocID="{61598389-3B47-441C-B2A3-987BA582F42A}" presName="spaceRect" presStyleCnt="0"/>
      <dgm:spPr/>
    </dgm:pt>
    <dgm:pt modelId="{C48CFA45-B635-463A-845B-F5781E00D816}" type="pres">
      <dgm:prSet presAssocID="{61598389-3B47-441C-B2A3-987BA582F42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0DF10748-3C33-4F63-AABD-597463CD21A0}" srcId="{D4503D04-C97E-4622-AE07-D0307CB3B4CA}" destId="{61598389-3B47-441C-B2A3-987BA582F42A}" srcOrd="2" destOrd="0" parTransId="{8481A674-CEAD-4D10-A880-D8F03086AB9F}" sibTransId="{967E4717-ADF6-47C5-A1DA-596986AB2EBD}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1" destOrd="0" parTransId="{3D674B97-6DC6-4A12-85BA-0976D3064237}" sibTransId="{BFE0749E-E343-4A6F-BD09-2810EE6B4BD7}"/>
    <dgm:cxn modelId="{C22CD3EF-5B53-4266-8716-64F9B96850B5}" type="presOf" srcId="{61598389-3B47-441C-B2A3-987BA582F42A}" destId="{C48CFA45-B635-463A-845B-F5781E00D816}" srcOrd="0" destOrd="0" presId="urn:microsoft.com/office/officeart/2018/2/layout/IconVerticalSolidList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ACAF17C3-08FB-4404-A101-25BA91958FE3}" type="presParOf" srcId="{62F8266B-222B-4ACF-8613-2C8D6376E5BD}" destId="{344EF6F7-386A-468B-9D66-8046D158DFC8}" srcOrd="2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22BE7252-5503-46FF-9EEC-74CDDD2B4FD5}" type="presParOf" srcId="{62F8266B-222B-4ACF-8613-2C8D6376E5BD}" destId="{AF251D99-6BE4-4E22-AF3B-EFB84C5A7871}" srcOrd="3" destOrd="0" presId="urn:microsoft.com/office/officeart/2018/2/layout/IconVerticalSolidList"/>
    <dgm:cxn modelId="{DA2D0322-DBEB-437F-92D8-F70DB561826E}" type="presParOf" srcId="{62F8266B-222B-4ACF-8613-2C8D6376E5BD}" destId="{AECFDB54-CDA8-44E4-84BA-54F439043C6A}" srcOrd="4" destOrd="0" presId="urn:microsoft.com/office/officeart/2018/2/layout/IconVerticalSolidList"/>
    <dgm:cxn modelId="{17352816-F22F-49C0-AF57-8D108A0F9208}" type="presParOf" srcId="{AECFDB54-CDA8-44E4-84BA-54F439043C6A}" destId="{8F6464B5-BDB6-44F7-A6F8-FA43AF57C76E}" srcOrd="0" destOrd="0" presId="urn:microsoft.com/office/officeart/2018/2/layout/IconVerticalSolidList"/>
    <dgm:cxn modelId="{F108B902-3944-42AB-9BE0-281EFF4FEB49}" type="presParOf" srcId="{AECFDB54-CDA8-44E4-84BA-54F439043C6A}" destId="{D3C31376-DAF1-435E-8BA0-D5B4B214E66D}" srcOrd="1" destOrd="0" presId="urn:microsoft.com/office/officeart/2018/2/layout/IconVerticalSolidList"/>
    <dgm:cxn modelId="{CE4CF1AE-30EA-4C91-B968-BE108D16F644}" type="presParOf" srcId="{AECFDB54-CDA8-44E4-84BA-54F439043C6A}" destId="{DFC7E8AB-D38C-4A8C-8E9F-E4595444A63C}" srcOrd="2" destOrd="0" presId="urn:microsoft.com/office/officeart/2018/2/layout/IconVerticalSolidList"/>
    <dgm:cxn modelId="{99AF6346-D7E1-498D-93C0-EF0008215EED}" type="presParOf" srcId="{AECFDB54-CDA8-44E4-84BA-54F439043C6A}" destId="{C48CFA45-B635-463A-845B-F5781E00D816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pt-BR" noProof="0" dirty="0"/>
            <a:t>Por que Usar?</a:t>
          </a:r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pt-BR" noProof="0" dirty="0"/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pt-BR" noProof="0" dirty="0"/>
        </a:p>
      </dgm:t>
    </dgm:pt>
    <dgm:pt modelId="{1E4A4BA3-DA3A-4B8A-9915-6411C96BC20F}">
      <dgm:prSet phldrT="[Text]"/>
      <dgm:spPr/>
      <dgm:t>
        <a:bodyPr rtlCol="0"/>
        <a:lstStyle/>
        <a:p>
          <a:pPr rtl="0"/>
          <a:r>
            <a:rPr lang="pt-BR" noProof="0" dirty="0"/>
            <a:t>O que herdar?</a:t>
          </a:r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pt-BR" noProof="0" dirty="0"/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pt-BR" noProof="0" dirty="0"/>
        </a:p>
      </dgm:t>
    </dgm:pt>
    <dgm:pt modelId="{043B841A-F98C-4C81-AB84-52109901E342}">
      <dgm:prSet phldrT="[Text]" custT="1"/>
      <dgm:spPr/>
      <dgm:t>
        <a:bodyPr rtlCol="0"/>
        <a:lstStyle/>
        <a:p>
          <a:pPr rtl="0"/>
          <a:r>
            <a:rPr lang="pt-BR" sz="3800" noProof="0" dirty="0"/>
            <a:t>Crie suas classes herdadas</a:t>
          </a:r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pt-BR" noProof="0" dirty="0"/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pt-BR" noProof="0" dirty="0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>
        <dgm:presLayoutVars>
          <dgm:bulletEnabled val="1"/>
        </dgm:presLayoutVars>
      </dgm:prSet>
      <dgm:spPr/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/>
      <dgm:spPr/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>
        <dgm:presLayoutVars>
          <dgm:bulletEnabled val="1"/>
        </dgm:presLayoutVars>
      </dgm:prSet>
      <dgm:spPr/>
    </dgm:pt>
    <dgm:pt modelId="{9099C925-C7DB-4A61-B291-CB438C0A7F0D}" type="pres">
      <dgm:prSet presAssocID="{FEB91A50-C686-4934-BF7B-05A6134A6AB8}" presName="sibTransLast" presStyleLbl="sibTrans2D1" presStyleIdx="1" presStyleCnt="2"/>
      <dgm:spPr/>
    </dgm:pt>
    <dgm:pt modelId="{B23ED902-1DB9-402A-ABCF-893F98924155}" type="pres">
      <dgm:prSet presAssocID="{FEB91A50-C686-4934-BF7B-05A6134A6AB8}" presName="connectorText" presStyleLbl="sibTrans2D1" presStyleIdx="1" presStyleCnt="2"/>
      <dgm:spPr/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pt-BR" noProof="0" dirty="0"/>
            <a:t>Por que usar?</a:t>
          </a:r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pt-BR" noProof="0" dirty="0"/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pt-BR" noProof="0" dirty="0"/>
        </a:p>
      </dgm:t>
    </dgm:pt>
    <dgm:pt modelId="{1E4A4BA3-DA3A-4B8A-9915-6411C96BC20F}">
      <dgm:prSet phldrT="[Text]"/>
      <dgm:spPr/>
      <dgm:t>
        <a:bodyPr rtlCol="0"/>
        <a:lstStyle/>
        <a:p>
          <a:pPr rtl="0"/>
          <a:r>
            <a:rPr lang="pt-BR" noProof="0" dirty="0"/>
            <a:t>Devemos usar?</a:t>
          </a:r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pt-BR" noProof="0" dirty="0"/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pt-BR" noProof="0" dirty="0"/>
        </a:p>
      </dgm:t>
    </dgm:pt>
    <dgm:pt modelId="{043B841A-F98C-4C81-AB84-52109901E342}">
      <dgm:prSet phldrT="[Text]" custT="1"/>
      <dgm:spPr/>
      <dgm:t>
        <a:bodyPr rtlCol="0"/>
        <a:lstStyle/>
        <a:p>
          <a:pPr rtl="0"/>
          <a:r>
            <a:rPr lang="pt-BR" sz="3800" noProof="0" dirty="0"/>
            <a:t>Crie suas classes encapsulando métodos</a:t>
          </a:r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pt-BR" noProof="0" dirty="0"/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pt-BR" noProof="0" dirty="0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>
        <dgm:presLayoutVars>
          <dgm:bulletEnabled val="1"/>
        </dgm:presLayoutVars>
      </dgm:prSet>
      <dgm:spPr/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/>
      <dgm:spPr/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>
        <dgm:presLayoutVars>
          <dgm:bulletEnabled val="1"/>
        </dgm:presLayoutVars>
      </dgm:prSet>
      <dgm:spPr/>
    </dgm:pt>
    <dgm:pt modelId="{9099C925-C7DB-4A61-B291-CB438C0A7F0D}" type="pres">
      <dgm:prSet presAssocID="{FEB91A50-C686-4934-BF7B-05A6134A6AB8}" presName="sibTransLast" presStyleLbl="sibTrans2D1" presStyleIdx="1" presStyleCnt="2"/>
      <dgm:spPr/>
    </dgm:pt>
    <dgm:pt modelId="{B23ED902-1DB9-402A-ABCF-893F98924155}" type="pres">
      <dgm:prSet presAssocID="{FEB91A50-C686-4934-BF7B-05A6134A6AB8}" presName="connectorText" presStyleLbl="sibTrans2D1" presStyleIdx="1" presStyleCnt="2"/>
      <dgm:spPr/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pt-BR" noProof="0" dirty="0"/>
            <a:t>Por que usar?</a:t>
          </a:r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pt-BR" noProof="0" dirty="0"/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pt-BR" noProof="0" dirty="0"/>
        </a:p>
      </dgm:t>
    </dgm:pt>
    <dgm:pt modelId="{1E4A4BA3-DA3A-4B8A-9915-6411C96BC20F}">
      <dgm:prSet phldrT="[Text]"/>
      <dgm:spPr/>
      <dgm:t>
        <a:bodyPr rtlCol="0"/>
        <a:lstStyle/>
        <a:p>
          <a:pPr rtl="0"/>
          <a:r>
            <a:rPr lang="pt-BR" noProof="0" dirty="0"/>
            <a:t>Devemos usar?</a:t>
          </a:r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pt-BR" noProof="0" dirty="0"/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pt-BR" noProof="0" dirty="0"/>
        </a:p>
      </dgm:t>
    </dgm:pt>
    <dgm:pt modelId="{043B841A-F98C-4C81-AB84-52109901E342}">
      <dgm:prSet phldrT="[Text]" custT="1"/>
      <dgm:spPr/>
      <dgm:t>
        <a:bodyPr rtlCol="0"/>
        <a:lstStyle/>
        <a:p>
          <a:pPr rtl="0"/>
          <a:r>
            <a:rPr lang="pt-BR" sz="3800" noProof="0" dirty="0"/>
            <a:t>Crie suas classes polimórficas</a:t>
          </a:r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pt-BR" noProof="0" dirty="0"/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pt-BR" noProof="0" dirty="0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>
        <dgm:presLayoutVars>
          <dgm:bulletEnabled val="1"/>
        </dgm:presLayoutVars>
      </dgm:prSet>
      <dgm:spPr/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/>
      <dgm:spPr/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>
        <dgm:presLayoutVars>
          <dgm:bulletEnabled val="1"/>
        </dgm:presLayoutVars>
      </dgm:prSet>
      <dgm:spPr/>
    </dgm:pt>
    <dgm:pt modelId="{9099C925-C7DB-4A61-B291-CB438C0A7F0D}" type="pres">
      <dgm:prSet presAssocID="{FEB91A50-C686-4934-BF7B-05A6134A6AB8}" presName="sibTransLast" presStyleLbl="sibTrans2D1" presStyleIdx="1" presStyleCnt="2"/>
      <dgm:spPr/>
    </dgm:pt>
    <dgm:pt modelId="{B23ED902-1DB9-402A-ABCF-893F98924155}" type="pres">
      <dgm:prSet presAssocID="{FEB91A50-C686-4934-BF7B-05A6134A6AB8}" presName="connectorText" presStyleLbl="sibTrans2D1" presStyleIdx="1" presStyleCnt="2"/>
      <dgm:spPr/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432"/>
          <a:ext cx="3084892" cy="101167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306030" y="228058"/>
          <a:ext cx="556419" cy="5564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1168480" y="432"/>
          <a:ext cx="1916411" cy="1011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9" tIns="107069" rIns="107069" bIns="107069" numCol="1" spcCol="1270" rtlCol="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noProof="0" dirty="0"/>
            <a:t>HERANÇA</a:t>
          </a:r>
        </a:p>
      </dsp:txBody>
      <dsp:txXfrm>
        <a:off x="1168480" y="432"/>
        <a:ext cx="1916411" cy="1011671"/>
      </dsp:txXfrm>
    </dsp:sp>
    <dsp:sp modelId="{9DD6C5DE-B838-492F-B4A8-49E4DE8C5CF5}">
      <dsp:nvSpPr>
        <dsp:cNvPr id="0" name=""/>
        <dsp:cNvSpPr/>
      </dsp:nvSpPr>
      <dsp:spPr>
        <a:xfrm>
          <a:off x="0" y="1265021"/>
          <a:ext cx="3084892" cy="1011671"/>
        </a:xfrm>
        <a:prstGeom prst="roundRect">
          <a:avLst>
            <a:gd name="adj" fmla="val 10000"/>
          </a:avLst>
        </a:prstGeom>
        <a:solidFill>
          <a:schemeClr val="accent5">
            <a:hueOff val="2130522"/>
            <a:satOff val="-14104"/>
            <a:lumOff val="-245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306030" y="1492647"/>
          <a:ext cx="556419" cy="55641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1168480" y="1265021"/>
          <a:ext cx="1916411" cy="1011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9" tIns="107069" rIns="107069" bIns="107069" numCol="1" spcCol="1270" rtlCol="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noProof="0" dirty="0"/>
            <a:t>ENCCAPSULAMENTO</a:t>
          </a:r>
        </a:p>
      </dsp:txBody>
      <dsp:txXfrm>
        <a:off x="1168480" y="1265021"/>
        <a:ext cx="1916411" cy="1011671"/>
      </dsp:txXfrm>
    </dsp:sp>
    <dsp:sp modelId="{8F6464B5-BDB6-44F7-A6F8-FA43AF57C76E}">
      <dsp:nvSpPr>
        <dsp:cNvPr id="0" name=""/>
        <dsp:cNvSpPr/>
      </dsp:nvSpPr>
      <dsp:spPr>
        <a:xfrm>
          <a:off x="0" y="2529610"/>
          <a:ext cx="3084892" cy="1011671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C31376-DAF1-435E-8BA0-D5B4B214E66D}">
      <dsp:nvSpPr>
        <dsp:cNvPr id="0" name=""/>
        <dsp:cNvSpPr/>
      </dsp:nvSpPr>
      <dsp:spPr>
        <a:xfrm>
          <a:off x="306030" y="2757236"/>
          <a:ext cx="556419" cy="55641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8CFA45-B635-463A-845B-F5781E00D816}">
      <dsp:nvSpPr>
        <dsp:cNvPr id="0" name=""/>
        <dsp:cNvSpPr/>
      </dsp:nvSpPr>
      <dsp:spPr>
        <a:xfrm>
          <a:off x="1168480" y="2529610"/>
          <a:ext cx="1916411" cy="1011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9" tIns="107069" rIns="107069" bIns="107069" numCol="1" spcCol="1270" rtlCol="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noProof="0" dirty="0"/>
            <a:t>POLIMORFISMO</a:t>
          </a:r>
        </a:p>
      </dsp:txBody>
      <dsp:txXfrm>
        <a:off x="1168480" y="2529610"/>
        <a:ext cx="1916411" cy="10116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709849" y="26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rtlCol="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noProof="0" dirty="0"/>
            <a:t>Por que Usar?</a:t>
          </a:r>
        </a:p>
      </dsp:txBody>
      <dsp:txXfrm>
        <a:off x="1973709" y="264125"/>
        <a:ext cx="1274030" cy="1274030"/>
      </dsp:txXfrm>
    </dsp:sp>
    <dsp:sp modelId="{96C4759D-1150-4AF2-ACC8-0673A6E17052}">
      <dsp:nvSpPr>
        <dsp:cNvPr id="0" name=""/>
        <dsp:cNvSpPr/>
      </dsp:nvSpPr>
      <dsp:spPr>
        <a:xfrm>
          <a:off x="2088216" y="1948317"/>
          <a:ext cx="1045015" cy="1045015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1900" kern="1200" noProof="0" dirty="0"/>
        </a:p>
      </dsp:txBody>
      <dsp:txXfrm>
        <a:off x="2226733" y="2347931"/>
        <a:ext cx="767981" cy="245787"/>
      </dsp:txXfrm>
    </dsp:sp>
    <dsp:sp modelId="{FA1F2C24-078F-436D-AB98-A948A9BA885E}">
      <dsp:nvSpPr>
        <dsp:cNvPr id="0" name=""/>
        <dsp:cNvSpPr/>
      </dsp:nvSpPr>
      <dsp:spPr>
        <a:xfrm>
          <a:off x="1709849" y="313963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rtlCol="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noProof="0" dirty="0"/>
            <a:t>O que herdar?</a:t>
          </a:r>
        </a:p>
      </dsp:txBody>
      <dsp:txXfrm>
        <a:off x="1973709" y="3403495"/>
        <a:ext cx="1274030" cy="1274030"/>
      </dsp:txXfrm>
    </dsp:sp>
    <dsp:sp modelId="{9099C925-C7DB-4A61-B291-CB438C0A7F0D}">
      <dsp:nvSpPr>
        <dsp:cNvPr id="0" name=""/>
        <dsp:cNvSpPr/>
      </dsp:nvSpPr>
      <dsp:spPr>
        <a:xfrm>
          <a:off x="3781862" y="2135699"/>
          <a:ext cx="572956" cy="67025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 noProof="0" dirty="0"/>
        </a:p>
      </dsp:txBody>
      <dsp:txXfrm>
        <a:off x="3781862" y="2269749"/>
        <a:ext cx="401069" cy="402151"/>
      </dsp:txXfrm>
    </dsp:sp>
    <dsp:sp modelId="{CE32A684-AD51-4BA5-A6FB-097E50C4D2D0}">
      <dsp:nvSpPr>
        <dsp:cNvPr id="0" name=""/>
        <dsp:cNvSpPr/>
      </dsp:nvSpPr>
      <dsp:spPr>
        <a:xfrm>
          <a:off x="4592649" y="669075"/>
          <a:ext cx="3603500" cy="3603500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rtlCol="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noProof="0" dirty="0"/>
            <a:t>Crie suas classes herdadas</a:t>
          </a:r>
        </a:p>
      </dsp:txBody>
      <dsp:txXfrm>
        <a:off x="5120369" y="1196795"/>
        <a:ext cx="2548060" cy="25480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709849" y="26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rtlCol="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noProof="0" dirty="0"/>
            <a:t>Por que usar?</a:t>
          </a:r>
        </a:p>
      </dsp:txBody>
      <dsp:txXfrm>
        <a:off x="1973709" y="264125"/>
        <a:ext cx="1274030" cy="1274030"/>
      </dsp:txXfrm>
    </dsp:sp>
    <dsp:sp modelId="{96C4759D-1150-4AF2-ACC8-0673A6E17052}">
      <dsp:nvSpPr>
        <dsp:cNvPr id="0" name=""/>
        <dsp:cNvSpPr/>
      </dsp:nvSpPr>
      <dsp:spPr>
        <a:xfrm>
          <a:off x="2088216" y="1948317"/>
          <a:ext cx="1045015" cy="1045015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1900" kern="1200" noProof="0" dirty="0"/>
        </a:p>
      </dsp:txBody>
      <dsp:txXfrm>
        <a:off x="2226733" y="2347931"/>
        <a:ext cx="767981" cy="245787"/>
      </dsp:txXfrm>
    </dsp:sp>
    <dsp:sp modelId="{FA1F2C24-078F-436D-AB98-A948A9BA885E}">
      <dsp:nvSpPr>
        <dsp:cNvPr id="0" name=""/>
        <dsp:cNvSpPr/>
      </dsp:nvSpPr>
      <dsp:spPr>
        <a:xfrm>
          <a:off x="1709849" y="313963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rtlCol="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noProof="0" dirty="0"/>
            <a:t>Devemos usar?</a:t>
          </a:r>
        </a:p>
      </dsp:txBody>
      <dsp:txXfrm>
        <a:off x="1973709" y="3403495"/>
        <a:ext cx="1274030" cy="1274030"/>
      </dsp:txXfrm>
    </dsp:sp>
    <dsp:sp modelId="{9099C925-C7DB-4A61-B291-CB438C0A7F0D}">
      <dsp:nvSpPr>
        <dsp:cNvPr id="0" name=""/>
        <dsp:cNvSpPr/>
      </dsp:nvSpPr>
      <dsp:spPr>
        <a:xfrm>
          <a:off x="3781862" y="2135699"/>
          <a:ext cx="572956" cy="67025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100" kern="1200" noProof="0" dirty="0"/>
        </a:p>
      </dsp:txBody>
      <dsp:txXfrm>
        <a:off x="3781862" y="2269749"/>
        <a:ext cx="401069" cy="402151"/>
      </dsp:txXfrm>
    </dsp:sp>
    <dsp:sp modelId="{CE32A684-AD51-4BA5-A6FB-097E50C4D2D0}">
      <dsp:nvSpPr>
        <dsp:cNvPr id="0" name=""/>
        <dsp:cNvSpPr/>
      </dsp:nvSpPr>
      <dsp:spPr>
        <a:xfrm>
          <a:off x="4592649" y="669075"/>
          <a:ext cx="3603500" cy="3603500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rtlCol="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noProof="0" dirty="0"/>
            <a:t>Crie suas classes encapsulando métodos</a:t>
          </a:r>
        </a:p>
      </dsp:txBody>
      <dsp:txXfrm>
        <a:off x="5120369" y="1196795"/>
        <a:ext cx="2548060" cy="25480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709849" y="26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rtlCol="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noProof="0" dirty="0"/>
            <a:t>Por que usar?</a:t>
          </a:r>
        </a:p>
      </dsp:txBody>
      <dsp:txXfrm>
        <a:off x="1973709" y="264125"/>
        <a:ext cx="1274030" cy="1274030"/>
      </dsp:txXfrm>
    </dsp:sp>
    <dsp:sp modelId="{96C4759D-1150-4AF2-ACC8-0673A6E17052}">
      <dsp:nvSpPr>
        <dsp:cNvPr id="0" name=""/>
        <dsp:cNvSpPr/>
      </dsp:nvSpPr>
      <dsp:spPr>
        <a:xfrm>
          <a:off x="2088216" y="1948317"/>
          <a:ext cx="1045015" cy="1045015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1900" kern="1200" noProof="0" dirty="0"/>
        </a:p>
      </dsp:txBody>
      <dsp:txXfrm>
        <a:off x="2226733" y="2347931"/>
        <a:ext cx="767981" cy="245787"/>
      </dsp:txXfrm>
    </dsp:sp>
    <dsp:sp modelId="{FA1F2C24-078F-436D-AB98-A948A9BA885E}">
      <dsp:nvSpPr>
        <dsp:cNvPr id="0" name=""/>
        <dsp:cNvSpPr/>
      </dsp:nvSpPr>
      <dsp:spPr>
        <a:xfrm>
          <a:off x="1709849" y="313963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rtlCol="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noProof="0" dirty="0"/>
            <a:t>Devemos usar?</a:t>
          </a:r>
        </a:p>
      </dsp:txBody>
      <dsp:txXfrm>
        <a:off x="1973709" y="3403495"/>
        <a:ext cx="1274030" cy="1274030"/>
      </dsp:txXfrm>
    </dsp:sp>
    <dsp:sp modelId="{9099C925-C7DB-4A61-B291-CB438C0A7F0D}">
      <dsp:nvSpPr>
        <dsp:cNvPr id="0" name=""/>
        <dsp:cNvSpPr/>
      </dsp:nvSpPr>
      <dsp:spPr>
        <a:xfrm>
          <a:off x="3781862" y="2135699"/>
          <a:ext cx="572956" cy="67025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100" kern="1200" noProof="0" dirty="0"/>
        </a:p>
      </dsp:txBody>
      <dsp:txXfrm>
        <a:off x="3781862" y="2269749"/>
        <a:ext cx="401069" cy="402151"/>
      </dsp:txXfrm>
    </dsp:sp>
    <dsp:sp modelId="{CE32A684-AD51-4BA5-A6FB-097E50C4D2D0}">
      <dsp:nvSpPr>
        <dsp:cNvPr id="0" name=""/>
        <dsp:cNvSpPr/>
      </dsp:nvSpPr>
      <dsp:spPr>
        <a:xfrm>
          <a:off x="4592649" y="669075"/>
          <a:ext cx="3603500" cy="3603500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rtlCol="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800" kern="1200" noProof="0" dirty="0"/>
            <a:t>Crie suas classes polimórficas</a:t>
          </a:r>
        </a:p>
      </dsp:txBody>
      <dsp:txXfrm>
        <a:off x="5120369" y="1196795"/>
        <a:ext cx="2548060" cy="2548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a Sólida vertical de Ícones"/>
  <dgm:desc val="Use para mostrar uma série de recursos visuais de cima para baixo com texto de Nível 1 ou de Nível 1 e Nível 2 de agrupados em uma forma. Funciona melhor com ícones ou imagens pequena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C4E566-DF6D-4434-93E9-5533CA56705F}" type="datetime1">
              <a:rPr lang="pt-BR" smtClean="0"/>
              <a:t>26/08/2024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8-26T14:39:28.906"/>
    </inkml:context>
    <inkml:brush xml:id="br0">
      <inkml:brushProperty name="width" value="0.035" units="cm"/>
      <inkml:brushProperty name="height" value="0.035" units="cm"/>
      <inkml:brushProperty name="ignorePressure" value="1"/>
    </inkml:brush>
  </inkml:definitions>
  <inkml:trace contextRef="#ctx0" brushRef="#br0">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6T14:40:01.388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</inkml:trace>
</inkml:ink>
</file>

<file path=ppt/media/image1.jpeg>
</file>

<file path=ppt/media/image10.png>
</file>

<file path=ppt/media/image11.svg>
</file>

<file path=ppt/media/image12.png>
</file>

<file path=ppt/media/image13.jpe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0CD38-7F5C-4227-BBA4-D598333EE84D}" type="datetime1">
              <a:rPr lang="pt-BR" smtClean="0"/>
              <a:pPr/>
              <a:t>26/08/2024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2091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5512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38766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1474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53148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7771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1131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05654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0708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9046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7650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74595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63116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0418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77531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0773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37605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236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35151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909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39138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700735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6094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4808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25177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179551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827214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136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5205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4709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9383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0968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63464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7547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 hidden="1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FC0F2418-18A5-4620-9C98-AABCFA65A613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96B0CC-A7A8-4770-8010-8421B78D923A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20234B-30B7-40AE-B829-0CDFB20A8A6F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C4F889-DC04-41D4-9624-F44F4E8775A8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3D7379-AFF5-45F0-9A4F-D3BCFA8D885F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6230BA-F9E0-4E57-B34D-A39072C367EA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C8274D-3C8B-49F7-AA5B-2A74945DB72B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1FFE33-98EC-45DF-9B28-9A91B3BD7AF6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024654-788D-4B81-AD3A-2D33A5E99CC4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8D48DB-FFB4-4AA5-93D3-E473718F0CBC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E49CA-2A21-452C-A29D-3D33E5046395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62F635-993B-46BA-821B-592A025CD20C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289913-8AB1-47F9-A4D6-4A59B3162795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23A875-AAC4-45A8-ABAC-BEE21140AF6C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76449D-BEBC-4417-865A-DF4A51559CA5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0345C6-580F-410D-A6D2-723D4EE32CD6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1FB54B-4600-45E4-8262-FE9801EB5BFE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 hidden="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04964C2-D243-417B-AB21-8B2FFD718236}" type="datetime1">
              <a:rPr lang="pt-BR" noProof="0" smtClean="0"/>
              <a:t>26/08/2024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12.png"/><Relationship Id="rId4" Type="http://schemas.openxmlformats.org/officeDocument/2006/relationships/customXml" Target="../ink/ink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tângulo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12" name="Imagem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Lâmpada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etângulo com Canto Diagonal Arredondado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orma Livre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8" name="Forma Livre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9" name="Forma Livre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0" name="Forma Livre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1" name="Forma Livre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2" name="Forma Livre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3" name="Forma Livre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4" name="Forma Livre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5" name="Forma Livre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6" name="Retângulo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7" name="Forma Livre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8" name="Forma Livre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9" name="Forma Livre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0" name="Forma Livre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1" name="Forma Livre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2" name="Forma Livre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3" name="Forma Livre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4" name="Forma Livre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5" name="Forma Livre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36" name="Retângulo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pt-BR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783286"/>
          </a:xfrm>
        </p:spPr>
        <p:txBody>
          <a:bodyPr rtlCol="0" anchor="ctr">
            <a:normAutofit fontScale="90000"/>
          </a:bodyPr>
          <a:lstStyle/>
          <a:p>
            <a:pPr algn="ctr" rtl="0"/>
            <a:r>
              <a:rPr lang="pt-BR" dirty="0"/>
              <a:t>HERANÇA, ENCAPSULAMENTO E POLIMORFISMO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0" y="4111621"/>
            <a:ext cx="6857999" cy="509583"/>
          </a:xfrm>
        </p:spPr>
        <p:txBody>
          <a:bodyPr rtlCol="0">
            <a:normAutofit/>
          </a:bodyPr>
          <a:lstStyle/>
          <a:p>
            <a:pPr algn="ctr" rtl="0"/>
            <a:r>
              <a:rPr lang="pt-BR" dirty="0"/>
              <a:t>Vamos conhecer esse GRANDE RECURSO?</a:t>
            </a: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 – REPETIÇÃO DE 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Existe uma maneira, em Java, de relacionarmos uma classe de tal maneira que uma delas herda tudo que a outra tem.</a:t>
            </a:r>
          </a:p>
          <a:p>
            <a:pPr>
              <a:spcBef>
                <a:spcPts val="0"/>
              </a:spcBef>
            </a:pPr>
            <a:r>
              <a:rPr lang="pt-BR" dirty="0"/>
              <a:t>Isto é uma relação de classe mãe e classe filha.</a:t>
            </a:r>
          </a:p>
          <a:p>
            <a:pPr>
              <a:spcBef>
                <a:spcPts val="0"/>
              </a:spcBef>
            </a:pPr>
            <a:r>
              <a:rPr lang="pt-BR" dirty="0"/>
              <a:t>No nosso caso, gostaríamos de fazer com que o Gerente tivesse tudo que um Funcionário tem:</a:t>
            </a:r>
          </a:p>
          <a:p>
            <a:pPr>
              <a:spcBef>
                <a:spcPts val="0"/>
              </a:spcBef>
            </a:pPr>
            <a:r>
              <a:rPr lang="pt-BR" dirty="0"/>
              <a:t>Gostaríamos que ela fosse uma extensão de Funcionário</a:t>
            </a:r>
          </a:p>
          <a:p>
            <a:pPr>
              <a:spcBef>
                <a:spcPts val="0"/>
              </a:spcBef>
            </a:pPr>
            <a:r>
              <a:rPr lang="pt-BR" dirty="0"/>
              <a:t>Fazemos isto através da palavra-chave </a:t>
            </a:r>
            <a:r>
              <a:rPr lang="pt-BR" i="1" dirty="0" err="1"/>
              <a:t>extends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05548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 – REPETIÇÃO DE 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70000" lnSpcReduction="2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Classe Gerente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Gerente </a:t>
            </a:r>
            <a:r>
              <a:rPr lang="pt-BR" dirty="0" err="1"/>
              <a:t>extendeds</a:t>
            </a:r>
            <a:r>
              <a:rPr lang="pt-BR" dirty="0"/>
              <a:t> </a:t>
            </a:r>
            <a:r>
              <a:rPr lang="pt-BR" dirty="0" err="1"/>
              <a:t>Funcionario</a:t>
            </a:r>
            <a:r>
              <a:rPr lang="pt-BR" dirty="0"/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senha;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boolean</a:t>
            </a:r>
            <a:r>
              <a:rPr lang="pt-BR" dirty="0"/>
              <a:t> autentica( 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testarSenha</a:t>
            </a:r>
            <a:r>
              <a:rPr lang="pt-BR" dirty="0"/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if</a:t>
            </a:r>
            <a:r>
              <a:rPr lang="pt-BR" dirty="0"/>
              <a:t> (</a:t>
            </a:r>
            <a:r>
              <a:rPr lang="pt-BR" dirty="0" err="1"/>
              <a:t>testarSenha</a:t>
            </a:r>
            <a:r>
              <a:rPr lang="pt-BR" dirty="0"/>
              <a:t> == senha){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	</a:t>
            </a:r>
            <a:r>
              <a:rPr lang="pt-BR" dirty="0" err="1"/>
              <a:t>System.out.println</a:t>
            </a:r>
            <a:r>
              <a:rPr lang="pt-BR" dirty="0"/>
              <a:t>(“Acesso permitido!”);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	</a:t>
            </a: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true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else</a:t>
            </a: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	</a:t>
            </a:r>
            <a:r>
              <a:rPr lang="pt-BR" dirty="0" err="1"/>
              <a:t>System.out.println</a:t>
            </a:r>
            <a:r>
              <a:rPr lang="pt-BR" dirty="0"/>
              <a:t>(“Acesso negado!”);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	</a:t>
            </a:r>
            <a:r>
              <a:rPr lang="pt-BR" dirty="0" err="1"/>
              <a:t>return</a:t>
            </a:r>
            <a:r>
              <a:rPr lang="pt-BR" dirty="0"/>
              <a:t> false;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6501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ACF5239-1141-AA5D-FD7B-D8C7196E350F}"/>
              </a:ext>
            </a:extLst>
          </p:cNvPr>
          <p:cNvSpPr/>
          <p:nvPr/>
        </p:nvSpPr>
        <p:spPr>
          <a:xfrm>
            <a:off x="1257300" y="3733540"/>
            <a:ext cx="9788671" cy="17267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 – REPETIÇÃO DE 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Todo momento que criarmos um objeto do tipo Gerente, este objeto possuirá também os atributos definidos na classe </a:t>
            </a:r>
            <a:r>
              <a:rPr lang="pt-BR" dirty="0" err="1"/>
              <a:t>Funcionario</a:t>
            </a:r>
            <a:r>
              <a:rPr lang="pt-BR" dirty="0"/>
              <a:t>, pois agora um Gerente é um </a:t>
            </a:r>
            <a:r>
              <a:rPr lang="pt-BR" dirty="0" err="1"/>
              <a:t>Funcionario</a:t>
            </a:r>
            <a:r>
              <a:rPr lang="pt-BR" dirty="0"/>
              <a:t>! </a:t>
            </a:r>
          </a:p>
          <a:p>
            <a:pPr>
              <a:spcBef>
                <a:spcPts val="0"/>
              </a:spcBef>
            </a:pPr>
            <a:r>
              <a:rPr lang="pt-BR" dirty="0"/>
              <a:t>Termos utilizados: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   Classes que fornecem Herança 	   Classes que herdam de outras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               Superclasse 			        Subclasse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                     Pai 				           Filha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   	          Tipo 				         Subtipo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Tinta 2">
                <a:extLst>
                  <a:ext uri="{FF2B5EF4-FFF2-40B4-BE49-F238E27FC236}">
                    <a16:creationId xmlns:a16="http://schemas.microsoft.com/office/drawing/2014/main" id="{C585CD12-1B79-AC9F-113B-06C51382DD7D}"/>
                  </a:ext>
                </a:extLst>
              </p14:cNvPr>
              <p14:cNvContentPartPr/>
              <p14:nvPr/>
            </p14:nvContentPartPr>
            <p14:xfrm>
              <a:off x="583920" y="3733540"/>
              <a:ext cx="360" cy="360"/>
            </p14:xfrm>
          </p:contentPart>
        </mc:Choice>
        <mc:Fallback>
          <p:pic>
            <p:nvPicPr>
              <p:cNvPr id="3" name="Tinta 2">
                <a:extLst>
                  <a:ext uri="{FF2B5EF4-FFF2-40B4-BE49-F238E27FC236}">
                    <a16:creationId xmlns:a16="http://schemas.microsoft.com/office/drawing/2014/main" id="{C585CD12-1B79-AC9F-113B-06C51382DD7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7800" y="372742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Tinta 4">
                <a:extLst>
                  <a:ext uri="{FF2B5EF4-FFF2-40B4-BE49-F238E27FC236}">
                    <a16:creationId xmlns:a16="http://schemas.microsoft.com/office/drawing/2014/main" id="{4AD239D1-C037-EE2A-C5B3-AF4F6A813C20}"/>
                  </a:ext>
                </a:extLst>
              </p14:cNvPr>
              <p14:cNvContentPartPr/>
              <p14:nvPr/>
            </p14:nvContentPartPr>
            <p14:xfrm>
              <a:off x="2005920" y="2412340"/>
              <a:ext cx="360" cy="360"/>
            </p14:xfrm>
          </p:contentPart>
        </mc:Choice>
        <mc:Fallback>
          <p:pic>
            <p:nvPicPr>
              <p:cNvPr id="5" name="Tinta 4">
                <a:extLst>
                  <a:ext uri="{FF2B5EF4-FFF2-40B4-BE49-F238E27FC236}">
                    <a16:creationId xmlns:a16="http://schemas.microsoft.com/office/drawing/2014/main" id="{4AD239D1-C037-EE2A-C5B3-AF4F6A813C2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99800" y="2406220"/>
                <a:ext cx="12600" cy="12600"/>
              </a:xfrm>
              <a:prstGeom prst="rect">
                <a:avLst/>
              </a:prstGeom>
            </p:spPr>
          </p:pic>
        </mc:Fallback>
      </mc:AlternateContent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D2A380D-22F7-5F47-D1E1-E48A967E6B11}"/>
              </a:ext>
            </a:extLst>
          </p:cNvPr>
          <p:cNvCxnSpPr>
            <a:cxnSpLocks/>
          </p:cNvCxnSpPr>
          <p:nvPr/>
        </p:nvCxnSpPr>
        <p:spPr>
          <a:xfrm>
            <a:off x="5702300" y="3733540"/>
            <a:ext cx="0" cy="17267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39E0077E-1A39-2543-D184-ABC92173B84F}"/>
              </a:ext>
            </a:extLst>
          </p:cNvPr>
          <p:cNvCxnSpPr/>
          <p:nvPr/>
        </p:nvCxnSpPr>
        <p:spPr>
          <a:xfrm>
            <a:off x="1257300" y="4127500"/>
            <a:ext cx="978867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E4B7EC57-528A-71BD-F9EB-7E614B7677D9}"/>
              </a:ext>
            </a:extLst>
          </p:cNvPr>
          <p:cNvCxnSpPr/>
          <p:nvPr/>
        </p:nvCxnSpPr>
        <p:spPr>
          <a:xfrm>
            <a:off x="1257300" y="4508500"/>
            <a:ext cx="978867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BBC62E6A-57EE-3D1E-032B-1D41EC2B51CD}"/>
              </a:ext>
            </a:extLst>
          </p:cNvPr>
          <p:cNvCxnSpPr/>
          <p:nvPr/>
        </p:nvCxnSpPr>
        <p:spPr>
          <a:xfrm>
            <a:off x="1257300" y="4927600"/>
            <a:ext cx="9788671" cy="101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116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 – REPETIÇÃO DE 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Testando a classe Gerente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TestarHeranca</a:t>
            </a:r>
            <a:r>
              <a:rPr lang="pt-BR" dirty="0"/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static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(</a:t>
            </a:r>
            <a:r>
              <a:rPr lang="pt-BR" dirty="0" err="1"/>
              <a:t>Strings</a:t>
            </a:r>
            <a:r>
              <a:rPr lang="pt-BR" dirty="0"/>
              <a:t> [] </a:t>
            </a:r>
            <a:r>
              <a:rPr lang="pt-BR" dirty="0" err="1"/>
              <a:t>args</a:t>
            </a:r>
            <a:r>
              <a:rPr lang="pt-BR" dirty="0"/>
              <a:t>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Gerente </a:t>
            </a:r>
            <a:r>
              <a:rPr lang="pt-BR" dirty="0" err="1"/>
              <a:t>gerenteBanco</a:t>
            </a:r>
            <a:r>
              <a:rPr lang="pt-BR" dirty="0"/>
              <a:t> = new Gerente();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gerenteBanco.nome</a:t>
            </a:r>
            <a:r>
              <a:rPr lang="pt-BR" dirty="0"/>
              <a:t>(“João da Silva”);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gerenteBanco.Cpf</a:t>
            </a:r>
            <a:r>
              <a:rPr lang="pt-BR" dirty="0"/>
              <a:t>(“123.456.789-00”);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gerenteBanco</a:t>
            </a:r>
            <a:r>
              <a:rPr lang="pt-BR" dirty="0"/>
              <a:t>.(121212);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23207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graphicFrame>
        <p:nvGraphicFramePr>
          <p:cNvPr id="6" name="Espaço Reservado para Conteúdo 5" descr="Smart 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0251813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61829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Serve para ocultar os dados;</a:t>
            </a:r>
          </a:p>
          <a:p>
            <a:pPr>
              <a:spcBef>
                <a:spcPts val="0"/>
              </a:spcBef>
            </a:pPr>
            <a:r>
              <a:rPr lang="pt-BR" dirty="0"/>
              <a:t>Evita que o usuário acesse membros que ele não precisa manipular ou manipule-os de forma incorreta;</a:t>
            </a:r>
          </a:p>
          <a:p>
            <a:pPr>
              <a:spcBef>
                <a:spcPts val="0"/>
              </a:spcBef>
            </a:pPr>
            <a:r>
              <a:rPr lang="pt-BR" dirty="0"/>
              <a:t>Proteção do código;</a:t>
            </a:r>
          </a:p>
          <a:p>
            <a:pPr>
              <a:spcBef>
                <a:spcPts val="0"/>
              </a:spcBef>
            </a:pPr>
            <a:r>
              <a:rPr lang="pt-BR" dirty="0"/>
              <a:t>Permite a modificação interna de uma classe sem alterar a sua funcionalidade e o modo como é acessada;</a:t>
            </a:r>
          </a:p>
          <a:p>
            <a:pPr>
              <a:spcBef>
                <a:spcPts val="0"/>
              </a:spcBef>
            </a:pPr>
            <a:r>
              <a:rPr lang="pt-BR" dirty="0"/>
              <a:t>Utilizado em Java através dos modificadores de acesso. </a:t>
            </a:r>
          </a:p>
        </p:txBody>
      </p:sp>
    </p:spTree>
    <p:extLst>
      <p:ext uri="{BB962C8B-B14F-4D97-AF65-F5344CB8AC3E}">
        <p14:creationId xmlns:p14="http://schemas.microsoft.com/office/powerpoint/2010/main" val="3295645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Proteção de código: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Data{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int</a:t>
            </a:r>
            <a:r>
              <a:rPr lang="pt-BR" dirty="0"/>
              <a:t> dia;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mes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int</a:t>
            </a:r>
            <a:r>
              <a:rPr lang="pt-BR" dirty="0"/>
              <a:t> ano;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TestarData</a:t>
            </a:r>
            <a:r>
              <a:rPr lang="pt-BR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static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 (</a:t>
            </a:r>
            <a:r>
              <a:rPr lang="pt-BR" dirty="0" err="1"/>
              <a:t>Strings</a:t>
            </a:r>
            <a:r>
              <a:rPr lang="pt-BR" dirty="0"/>
              <a:t> [] </a:t>
            </a:r>
            <a:r>
              <a:rPr lang="pt-BR" dirty="0" err="1"/>
              <a:t>args</a:t>
            </a:r>
            <a:r>
              <a:rPr lang="pt-BR" dirty="0"/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Data hoje = new Data;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hoje.dia</a:t>
            </a:r>
            <a:r>
              <a:rPr lang="pt-BR" dirty="0"/>
              <a:t> = 35;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hoje.mes</a:t>
            </a:r>
            <a:r>
              <a:rPr lang="pt-BR" dirty="0"/>
              <a:t> = 04;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hoje.ano</a:t>
            </a:r>
            <a:r>
              <a:rPr lang="pt-BR" dirty="0"/>
              <a:t> = 2024;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53603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Proteção do código:</a:t>
            </a:r>
          </a:p>
          <a:p>
            <a:pPr lvl="1">
              <a:spcBef>
                <a:spcPts val="0"/>
              </a:spcBef>
            </a:pPr>
            <a:r>
              <a:rPr lang="pt-BR" dirty="0"/>
              <a:t>Os tipos de modificadores existentes são: p</a:t>
            </a:r>
          </a:p>
          <a:p>
            <a:pPr lvl="2">
              <a:spcBef>
                <a:spcPts val="0"/>
              </a:spcBef>
            </a:pPr>
            <a:r>
              <a:rPr lang="pt-BR" dirty="0" err="1"/>
              <a:t>public</a:t>
            </a:r>
            <a:r>
              <a:rPr lang="pt-BR" dirty="0"/>
              <a:t> </a:t>
            </a:r>
          </a:p>
          <a:p>
            <a:pPr lvl="2">
              <a:spcBef>
                <a:spcPts val="0"/>
              </a:spcBef>
            </a:pPr>
            <a:r>
              <a:rPr lang="pt-BR" dirty="0" err="1"/>
              <a:t>protected</a:t>
            </a:r>
            <a:r>
              <a:rPr lang="pt-BR" dirty="0"/>
              <a:t> </a:t>
            </a:r>
          </a:p>
          <a:p>
            <a:pPr lvl="2">
              <a:spcBef>
                <a:spcPts val="0"/>
              </a:spcBef>
            </a:pPr>
            <a:r>
              <a:rPr lang="pt-BR" dirty="0" err="1"/>
              <a:t>pakage</a:t>
            </a:r>
            <a:r>
              <a:rPr lang="pt-BR" dirty="0"/>
              <a:t> </a:t>
            </a:r>
          </a:p>
          <a:p>
            <a:pPr lvl="2">
              <a:spcBef>
                <a:spcPts val="0"/>
              </a:spcBef>
            </a:pPr>
            <a:r>
              <a:rPr lang="pt-BR" dirty="0" err="1"/>
              <a:t>private</a:t>
            </a:r>
            <a:r>
              <a:rPr lang="pt-BR" dirty="0"/>
              <a:t> </a:t>
            </a:r>
          </a:p>
          <a:p>
            <a:pPr lvl="2">
              <a:spcBef>
                <a:spcPts val="0"/>
              </a:spcBef>
            </a:pPr>
            <a:endParaRPr lang="pt-BR" dirty="0"/>
          </a:p>
          <a:p>
            <a:pPr marL="914400" lvl="2" indent="0">
              <a:spcBef>
                <a:spcPts val="0"/>
              </a:spcBef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064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70000" lnSpcReduction="2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Proteção de código </a:t>
            </a:r>
          </a:p>
          <a:p>
            <a:pPr lvl="1">
              <a:spcBef>
                <a:spcPts val="0"/>
              </a:spcBef>
            </a:pPr>
            <a:r>
              <a:rPr lang="pt-BR" dirty="0"/>
              <a:t>Adicione o modificador de acesso </a:t>
            </a:r>
            <a:r>
              <a:rPr lang="pt-BR" dirty="0" err="1"/>
              <a:t>private</a:t>
            </a:r>
            <a:r>
              <a:rPr lang="pt-BR" dirty="0"/>
              <a:t> aos atributos da classe data. Em seguida, tente modificar o valor dos atributos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Data{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dia;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mes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ano;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TestarData</a:t>
            </a:r>
            <a:r>
              <a:rPr lang="pt-BR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static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 (</a:t>
            </a:r>
            <a:r>
              <a:rPr lang="pt-BR" dirty="0" err="1"/>
              <a:t>Strings</a:t>
            </a:r>
            <a:r>
              <a:rPr lang="pt-BR" dirty="0"/>
              <a:t> [] </a:t>
            </a:r>
            <a:r>
              <a:rPr lang="pt-BR" dirty="0" err="1"/>
              <a:t>args</a:t>
            </a:r>
            <a:r>
              <a:rPr lang="pt-BR" dirty="0"/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Data hoje = new Data;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hoje.dia</a:t>
            </a:r>
            <a:r>
              <a:rPr lang="pt-BR" dirty="0"/>
              <a:t> = 35;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hoje.mes</a:t>
            </a:r>
            <a:r>
              <a:rPr lang="pt-BR" dirty="0"/>
              <a:t> = 04;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hoje.ano</a:t>
            </a:r>
            <a:r>
              <a:rPr lang="pt-BR" dirty="0"/>
              <a:t> = 2024;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  <a:p>
            <a:pPr marL="914400" lvl="2" indent="0">
              <a:spcBef>
                <a:spcPts val="0"/>
              </a:spcBef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309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Modificadores de acesso </a:t>
            </a:r>
          </a:p>
          <a:p>
            <a:pPr lvl="1">
              <a:spcBef>
                <a:spcPts val="0"/>
              </a:spcBef>
            </a:pPr>
            <a:r>
              <a:rPr lang="pt-BR" dirty="0" err="1"/>
              <a:t>public</a:t>
            </a:r>
            <a:r>
              <a:rPr lang="pt-BR" dirty="0"/>
              <a:t>: é visível em qualquer lugar </a:t>
            </a:r>
          </a:p>
          <a:p>
            <a:pPr lvl="1">
              <a:spcBef>
                <a:spcPts val="0"/>
              </a:spcBef>
            </a:pPr>
            <a:r>
              <a:rPr lang="pt-BR" dirty="0" err="1"/>
              <a:t>protected</a:t>
            </a:r>
            <a:r>
              <a:rPr lang="pt-BR" dirty="0"/>
              <a:t>: só é visível na mesma classe e em suas subclasses </a:t>
            </a:r>
          </a:p>
          <a:p>
            <a:pPr lvl="1">
              <a:spcBef>
                <a:spcPts val="0"/>
              </a:spcBef>
            </a:pPr>
            <a:r>
              <a:rPr lang="pt-BR" dirty="0" err="1"/>
              <a:t>package</a:t>
            </a:r>
            <a:r>
              <a:rPr lang="pt-BR" dirty="0"/>
              <a:t>: default. Só é visível em classes do mesmo pacote </a:t>
            </a:r>
          </a:p>
          <a:p>
            <a:pPr lvl="1">
              <a:spcBef>
                <a:spcPts val="0"/>
              </a:spcBef>
            </a:pPr>
            <a:r>
              <a:rPr lang="pt-BR" dirty="0" err="1"/>
              <a:t>private</a:t>
            </a:r>
            <a:r>
              <a:rPr lang="pt-BR" dirty="0"/>
              <a:t>: só é visível dentro da mesma classe.</a:t>
            </a:r>
          </a:p>
        </p:txBody>
      </p:sp>
    </p:spTree>
    <p:extLst>
      <p:ext uri="{BB962C8B-B14F-4D97-AF65-F5344CB8AC3E}">
        <p14:creationId xmlns:p14="http://schemas.microsoft.com/office/powerpoint/2010/main" val="1646378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upo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tângulo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/>
            </a:p>
          </p:txBody>
        </p:sp>
        <p:pic>
          <p:nvPicPr>
            <p:cNvPr id="282" name="Imagem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724656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dirty="0"/>
              <a:t>Componentes de Computação </a:t>
            </a:r>
          </a:p>
        </p:txBody>
      </p:sp>
      <p:pic>
        <p:nvPicPr>
          <p:cNvPr id="10" name="Espaço Reservado para Conteúdo 6" descr="placa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upo 283" hidden="1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t-BR"/>
            </a:p>
          </p:txBody>
        </p:sp>
      </p:grpSp>
      <p:graphicFrame>
        <p:nvGraphicFramePr>
          <p:cNvPr id="200" name="Espaço Reservado para Conteúdo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0967620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Modificadores de acesso </a:t>
            </a:r>
          </a:p>
          <a:p>
            <a:pPr lvl="1">
              <a:spcBef>
                <a:spcPts val="0"/>
              </a:spcBef>
            </a:pPr>
            <a:r>
              <a:rPr lang="pt-BR" dirty="0" err="1"/>
              <a:t>private</a:t>
            </a:r>
            <a:r>
              <a:rPr lang="pt-BR" dirty="0"/>
              <a:t> é um modificador de acesso (também chamado de modificador de visibilidade) </a:t>
            </a:r>
          </a:p>
          <a:p>
            <a:pPr lvl="1">
              <a:spcBef>
                <a:spcPts val="0"/>
              </a:spcBef>
            </a:pPr>
            <a:r>
              <a:rPr lang="pt-BR" dirty="0"/>
              <a:t>Marcando um atributo como privado, fechamos o acesso a ele a partir de outras classes. </a:t>
            </a:r>
          </a:p>
          <a:p>
            <a:pPr lvl="1">
              <a:spcBef>
                <a:spcPts val="0"/>
              </a:spcBef>
            </a:pPr>
            <a:r>
              <a:rPr lang="pt-BR" dirty="0"/>
              <a:t>É uma prática quase que obrigatória proteger os atributos de suas classes como </a:t>
            </a:r>
            <a:r>
              <a:rPr lang="pt-BR" dirty="0" err="1"/>
              <a:t>private</a:t>
            </a:r>
            <a:r>
              <a:rPr lang="pt-BR" dirty="0"/>
              <a:t> </a:t>
            </a:r>
          </a:p>
          <a:p>
            <a:pPr lvl="1">
              <a:spcBef>
                <a:spcPts val="0"/>
              </a:spcBef>
            </a:pPr>
            <a:r>
              <a:rPr lang="pt-BR" dirty="0"/>
              <a:t>Há também o modificador </a:t>
            </a:r>
            <a:r>
              <a:rPr lang="pt-BR" dirty="0" err="1"/>
              <a:t>public</a:t>
            </a:r>
            <a:r>
              <a:rPr lang="pt-BR" dirty="0"/>
              <a:t>, que permite a todos acessarem um determinado atributo ou método </a:t>
            </a:r>
          </a:p>
          <a:p>
            <a:pPr lvl="1">
              <a:spcBef>
                <a:spcPts val="0"/>
              </a:spcBef>
            </a:pPr>
            <a:r>
              <a:rPr lang="pt-BR" dirty="0"/>
              <a:t>É muito comum que atributos sejam </a:t>
            </a:r>
            <a:r>
              <a:rPr lang="pt-BR" dirty="0" err="1"/>
              <a:t>private</a:t>
            </a:r>
            <a:r>
              <a:rPr lang="pt-BR" dirty="0"/>
              <a:t> e quase todos os métodos sejam </a:t>
            </a:r>
            <a:r>
              <a:rPr lang="pt-BR" dirty="0" err="1"/>
              <a:t>public</a:t>
            </a:r>
            <a:r>
              <a:rPr lang="pt-BR" dirty="0"/>
              <a:t> (não é uma regra) </a:t>
            </a:r>
          </a:p>
          <a:p>
            <a:pPr lvl="1">
              <a:spcBef>
                <a:spcPts val="0"/>
              </a:spcBef>
            </a:pPr>
            <a:r>
              <a:rPr lang="pt-BR" dirty="0"/>
              <a:t>Assim, toda conversa de um objeto com outro é feita através de troca de mensagem (acessando seus métodos)</a:t>
            </a:r>
          </a:p>
        </p:txBody>
      </p:sp>
    </p:spTree>
    <p:extLst>
      <p:ext uri="{BB962C8B-B14F-4D97-AF65-F5344CB8AC3E}">
        <p14:creationId xmlns:p14="http://schemas.microsoft.com/office/powerpoint/2010/main" val="1106569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35365D0-4AF1-8B62-FCD0-2DC102171874}"/>
              </a:ext>
            </a:extLst>
          </p:cNvPr>
          <p:cNvSpPr/>
          <p:nvPr/>
        </p:nvSpPr>
        <p:spPr>
          <a:xfrm>
            <a:off x="1536700" y="4483099"/>
            <a:ext cx="6616700" cy="17563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Modificadores de acesso </a:t>
            </a:r>
          </a:p>
          <a:p>
            <a:pPr lvl="1">
              <a:spcBef>
                <a:spcPts val="0"/>
              </a:spcBef>
            </a:pPr>
            <a:r>
              <a:rPr lang="pt-BR" dirty="0"/>
              <a:t>Para a visibilidade </a:t>
            </a:r>
            <a:r>
              <a:rPr lang="pt-BR" dirty="0" err="1"/>
              <a:t>package</a:t>
            </a:r>
            <a:r>
              <a:rPr lang="pt-BR" dirty="0"/>
              <a:t> não existe um nome padrão para o modificador. </a:t>
            </a:r>
          </a:p>
          <a:p>
            <a:pPr lvl="1">
              <a:spcBef>
                <a:spcPts val="0"/>
              </a:spcBef>
            </a:pPr>
            <a:r>
              <a:rPr lang="pt-BR" dirty="0"/>
              <a:t>Se o atributo/método não possuir um modificador declarado, sua visibilidade será </a:t>
            </a:r>
            <a:r>
              <a:rPr lang="pt-BR" dirty="0" err="1"/>
              <a:t>package</a:t>
            </a:r>
            <a:r>
              <a:rPr lang="pt-BR" dirty="0"/>
              <a:t> </a:t>
            </a:r>
          </a:p>
          <a:p>
            <a:pPr lvl="1">
              <a:spcBef>
                <a:spcPts val="0"/>
              </a:spcBef>
            </a:pPr>
            <a:r>
              <a:rPr lang="pt-BR" dirty="0"/>
              <a:t>Até o momento, todos os nossos atributos e métodos possuíam a visibilidade </a:t>
            </a:r>
            <a:r>
              <a:rPr lang="pt-BR" dirty="0" err="1"/>
              <a:t>package</a:t>
            </a:r>
            <a:endParaRPr lang="pt-BR" dirty="0"/>
          </a:p>
          <a:p>
            <a:pPr>
              <a:spcBef>
                <a:spcPts val="0"/>
              </a:spcBef>
            </a:pPr>
            <a:endParaRPr lang="pt-BR" dirty="0"/>
          </a:p>
          <a:p>
            <a:pPr>
              <a:spcBef>
                <a:spcPts val="0"/>
              </a:spcBef>
            </a:pPr>
            <a:r>
              <a:rPr lang="pt-BR" dirty="0"/>
              <a:t>Notação UML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Os modificadores de acesso possuem uma notação específica na UML.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Modificador			Representação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			+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private</a:t>
            </a:r>
            <a:r>
              <a:rPr lang="pt-BR" dirty="0"/>
              <a:t>			-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protected</a:t>
            </a:r>
            <a:r>
              <a:rPr lang="pt-BR" dirty="0"/>
              <a:t>			#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package</a:t>
            </a:r>
            <a:r>
              <a:rPr lang="pt-BR" dirty="0"/>
              <a:t>			_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ED1B488-5601-897E-3AB4-FB9A8FAC66E4}"/>
              </a:ext>
            </a:extLst>
          </p:cNvPr>
          <p:cNvCxnSpPr/>
          <p:nvPr/>
        </p:nvCxnSpPr>
        <p:spPr>
          <a:xfrm>
            <a:off x="4711700" y="4483099"/>
            <a:ext cx="0" cy="17563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440EB43E-0985-BD2F-168F-C3DC2C13675E}"/>
              </a:ext>
            </a:extLst>
          </p:cNvPr>
          <p:cNvCxnSpPr/>
          <p:nvPr/>
        </p:nvCxnSpPr>
        <p:spPr>
          <a:xfrm>
            <a:off x="1536700" y="4826000"/>
            <a:ext cx="66167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806E3BF-2574-D7FC-4BDA-6D3405AC46CC}"/>
              </a:ext>
            </a:extLst>
          </p:cNvPr>
          <p:cNvCxnSpPr/>
          <p:nvPr/>
        </p:nvCxnSpPr>
        <p:spPr>
          <a:xfrm>
            <a:off x="1536700" y="5207000"/>
            <a:ext cx="66167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C66E2CC1-CB5C-1E52-DBD1-BFC64C1B7C3C}"/>
              </a:ext>
            </a:extLst>
          </p:cNvPr>
          <p:cNvCxnSpPr/>
          <p:nvPr/>
        </p:nvCxnSpPr>
        <p:spPr>
          <a:xfrm>
            <a:off x="1536700" y="5524500"/>
            <a:ext cx="66167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49805BC-F4D2-9559-77A7-84E8EB21CFD6}"/>
              </a:ext>
            </a:extLst>
          </p:cNvPr>
          <p:cNvCxnSpPr/>
          <p:nvPr/>
        </p:nvCxnSpPr>
        <p:spPr>
          <a:xfrm>
            <a:off x="1536700" y="5892800"/>
            <a:ext cx="66167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39503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FC97DDD9-BAF6-8822-F2AE-4969CF857E0E}"/>
              </a:ext>
            </a:extLst>
          </p:cNvPr>
          <p:cNvSpPr/>
          <p:nvPr/>
        </p:nvSpPr>
        <p:spPr>
          <a:xfrm>
            <a:off x="1936376" y="3146612"/>
            <a:ext cx="4383742" cy="29986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Notação UML </a:t>
            </a:r>
          </a:p>
          <a:p>
            <a:pPr lvl="1">
              <a:spcBef>
                <a:spcPts val="0"/>
              </a:spcBef>
            </a:pPr>
            <a:r>
              <a:rPr lang="pt-BR" dirty="0"/>
              <a:t>Exemplo: </a:t>
            </a:r>
          </a:p>
          <a:p>
            <a:pPr lvl="2">
              <a:spcBef>
                <a:spcPts val="0"/>
              </a:spcBef>
            </a:pPr>
            <a:r>
              <a:rPr lang="pt-BR" dirty="0"/>
              <a:t>Classe Data com atributos </a:t>
            </a:r>
            <a:r>
              <a:rPr lang="pt-BR" dirty="0" err="1"/>
              <a:t>private</a:t>
            </a:r>
            <a:r>
              <a:rPr lang="pt-BR" dirty="0"/>
              <a:t> e métodos </a:t>
            </a:r>
            <a:r>
              <a:rPr lang="pt-BR" dirty="0" err="1"/>
              <a:t>public</a:t>
            </a:r>
            <a:r>
              <a:rPr lang="pt-BR" dirty="0"/>
              <a:t> </a:t>
            </a:r>
          </a:p>
          <a:p>
            <a:pPr lvl="2">
              <a:spcBef>
                <a:spcPts val="0"/>
              </a:spcBef>
            </a:pPr>
            <a:endParaRPr lang="pt-BR" dirty="0"/>
          </a:p>
          <a:p>
            <a:pPr marL="914400" lvl="2" indent="0">
              <a:spcBef>
                <a:spcPts val="0"/>
              </a:spcBef>
              <a:buNone/>
            </a:pPr>
            <a:r>
              <a:rPr lang="pt-BR" dirty="0"/>
              <a:t>		Data</a:t>
            </a:r>
          </a:p>
          <a:p>
            <a:pPr marL="914400" lvl="2" indent="0">
              <a:spcBef>
                <a:spcPts val="0"/>
              </a:spcBef>
              <a:buNone/>
            </a:pPr>
            <a:endParaRPr lang="pt-BR" dirty="0"/>
          </a:p>
          <a:p>
            <a:pPr lvl="2">
              <a:spcBef>
                <a:spcPts val="0"/>
              </a:spcBef>
              <a:buFontTx/>
              <a:buChar char="-"/>
            </a:pPr>
            <a:r>
              <a:rPr lang="pt-BR" dirty="0"/>
              <a:t>dia : </a:t>
            </a:r>
            <a:r>
              <a:rPr lang="pt-BR" dirty="0" err="1"/>
              <a:t>int</a:t>
            </a:r>
            <a:endParaRPr lang="pt-BR" dirty="0"/>
          </a:p>
          <a:p>
            <a:pPr lvl="2">
              <a:spcBef>
                <a:spcPts val="0"/>
              </a:spcBef>
              <a:buFontTx/>
              <a:buChar char="-"/>
            </a:pPr>
            <a:r>
              <a:rPr lang="pt-BR" dirty="0" err="1"/>
              <a:t>mes</a:t>
            </a:r>
            <a:r>
              <a:rPr lang="pt-BR" dirty="0"/>
              <a:t> : </a:t>
            </a:r>
            <a:r>
              <a:rPr lang="pt-BR" dirty="0" err="1"/>
              <a:t>int</a:t>
            </a:r>
            <a:endParaRPr lang="pt-BR" dirty="0"/>
          </a:p>
          <a:p>
            <a:pPr lvl="2">
              <a:spcBef>
                <a:spcPts val="0"/>
              </a:spcBef>
              <a:buFontTx/>
              <a:buChar char="-"/>
            </a:pPr>
            <a:r>
              <a:rPr lang="pt-BR" dirty="0"/>
              <a:t>ano : </a:t>
            </a:r>
            <a:r>
              <a:rPr lang="pt-BR" dirty="0" err="1"/>
              <a:t>int</a:t>
            </a:r>
            <a:endParaRPr lang="pt-BR" dirty="0"/>
          </a:p>
          <a:p>
            <a:pPr lvl="2">
              <a:spcBef>
                <a:spcPts val="0"/>
              </a:spcBef>
              <a:buFontTx/>
              <a:buChar char="-"/>
            </a:pPr>
            <a:endParaRPr lang="pt-BR" dirty="0"/>
          </a:p>
          <a:p>
            <a:pPr marL="914400" lvl="2" indent="0">
              <a:spcBef>
                <a:spcPts val="0"/>
              </a:spcBef>
              <a:buNone/>
            </a:pPr>
            <a:r>
              <a:rPr lang="pt-BR" dirty="0"/>
              <a:t>+ Data(</a:t>
            </a:r>
            <a:r>
              <a:rPr lang="pt-BR" dirty="0" err="1"/>
              <a:t>int</a:t>
            </a:r>
            <a:r>
              <a:rPr lang="pt-BR" dirty="0"/>
              <a:t>, </a:t>
            </a:r>
            <a:r>
              <a:rPr lang="pt-BR" dirty="0" err="1"/>
              <a:t>int</a:t>
            </a:r>
            <a:r>
              <a:rPr lang="pt-BR" dirty="0"/>
              <a:t>, </a:t>
            </a:r>
            <a:r>
              <a:rPr lang="pt-BR" dirty="0" err="1"/>
              <a:t>int</a:t>
            </a:r>
            <a:r>
              <a:rPr lang="pt-BR" dirty="0"/>
              <a:t>)</a:t>
            </a:r>
          </a:p>
          <a:p>
            <a:pPr marL="914400" lvl="2" indent="0">
              <a:spcBef>
                <a:spcPts val="0"/>
              </a:spcBef>
              <a:buNone/>
            </a:pPr>
            <a:r>
              <a:rPr lang="pt-BR" dirty="0"/>
              <a:t>+ </a:t>
            </a:r>
            <a:r>
              <a:rPr lang="pt-BR" dirty="0" err="1"/>
              <a:t>escreverAData</a:t>
            </a:r>
            <a:r>
              <a:rPr lang="pt-BR" dirty="0"/>
              <a:t>() : </a:t>
            </a:r>
            <a:r>
              <a:rPr lang="pt-BR" dirty="0" err="1"/>
              <a:t>void</a:t>
            </a:r>
            <a:endParaRPr lang="pt-BR" dirty="0"/>
          </a:p>
          <a:p>
            <a:pPr marL="914400" lvl="2" indent="0">
              <a:spcBef>
                <a:spcPts val="0"/>
              </a:spcBef>
              <a:buNone/>
            </a:pPr>
            <a:r>
              <a:rPr lang="pt-BR" dirty="0"/>
              <a:t>+ </a:t>
            </a:r>
            <a:r>
              <a:rPr lang="pt-BR" dirty="0" err="1"/>
              <a:t>escreverOMes</a:t>
            </a:r>
            <a:r>
              <a:rPr lang="pt-BR" dirty="0"/>
              <a:t>() : </a:t>
            </a:r>
            <a:r>
              <a:rPr lang="pt-BR" dirty="0" err="1"/>
              <a:t>void</a:t>
            </a:r>
            <a:endParaRPr lang="pt-BR" dirty="0"/>
          </a:p>
          <a:p>
            <a:pPr marL="914400" lvl="2" indent="0">
              <a:spcBef>
                <a:spcPts val="0"/>
              </a:spcBef>
              <a:buNone/>
            </a:pPr>
            <a:r>
              <a:rPr lang="pt-BR" dirty="0"/>
              <a:t>+ </a:t>
            </a:r>
            <a:r>
              <a:rPr lang="pt-BR" dirty="0" err="1"/>
              <a:t>escreverODia</a:t>
            </a:r>
            <a:r>
              <a:rPr lang="pt-BR" dirty="0"/>
              <a:t>() : </a:t>
            </a:r>
            <a:r>
              <a:rPr lang="pt-BR" dirty="0" err="1"/>
              <a:t>void</a:t>
            </a:r>
            <a:endParaRPr lang="pt-BR" dirty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6E609A4A-6A29-4580-E2CD-6D7B805BC40B}"/>
              </a:ext>
            </a:extLst>
          </p:cNvPr>
          <p:cNvCxnSpPr/>
          <p:nvPr/>
        </p:nvCxnSpPr>
        <p:spPr>
          <a:xfrm>
            <a:off x="1936375" y="3603812"/>
            <a:ext cx="438374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E1519BCF-0B3B-756B-A1DF-E2D547EA8EF6}"/>
              </a:ext>
            </a:extLst>
          </p:cNvPr>
          <p:cNvCxnSpPr/>
          <p:nvPr/>
        </p:nvCxnSpPr>
        <p:spPr>
          <a:xfrm>
            <a:off x="1936375" y="4733365"/>
            <a:ext cx="438374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300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Métodos </a:t>
            </a:r>
            <a:r>
              <a:rPr lang="pt-BR" dirty="0" err="1"/>
              <a:t>getters</a:t>
            </a:r>
            <a:r>
              <a:rPr lang="pt-BR" dirty="0"/>
              <a:t> e </a:t>
            </a:r>
            <a:r>
              <a:rPr lang="pt-BR" dirty="0" err="1"/>
              <a:t>setters</a:t>
            </a:r>
            <a:r>
              <a:rPr lang="pt-BR" dirty="0"/>
              <a:t> </a:t>
            </a:r>
          </a:p>
          <a:p>
            <a:pPr lvl="1">
              <a:spcBef>
                <a:spcPts val="0"/>
              </a:spcBef>
            </a:pPr>
            <a:r>
              <a:rPr lang="pt-BR" dirty="0"/>
              <a:t>Para permitir o acesso aos atributos que são declarados como </a:t>
            </a:r>
            <a:r>
              <a:rPr lang="pt-BR" dirty="0" err="1"/>
              <a:t>private</a:t>
            </a:r>
            <a:r>
              <a:rPr lang="pt-BR" dirty="0"/>
              <a:t> de uma maneira controlada, a prática mais comum é criar dois métodos </a:t>
            </a:r>
          </a:p>
          <a:p>
            <a:pPr lvl="1">
              <a:spcBef>
                <a:spcPts val="0"/>
              </a:spcBef>
            </a:pPr>
            <a:r>
              <a:rPr lang="pt-BR" dirty="0"/>
              <a:t>Um que retorna o valor do atributo </a:t>
            </a:r>
          </a:p>
          <a:p>
            <a:pPr lvl="1">
              <a:spcBef>
                <a:spcPts val="0"/>
              </a:spcBef>
            </a:pPr>
            <a:r>
              <a:rPr lang="pt-BR" dirty="0"/>
              <a:t>E outro que altera o valor do atributo </a:t>
            </a:r>
          </a:p>
          <a:p>
            <a:pPr lvl="1">
              <a:spcBef>
                <a:spcPts val="0"/>
              </a:spcBef>
            </a:pPr>
            <a:r>
              <a:rPr lang="pt-BR" dirty="0"/>
              <a:t>O padrão para esses métodos é colocar a palavra </a:t>
            </a:r>
            <a:r>
              <a:rPr lang="pt-BR" dirty="0" err="1"/>
              <a:t>get</a:t>
            </a:r>
            <a:r>
              <a:rPr lang="pt-BR" dirty="0"/>
              <a:t> ou set antes do nome do atributo </a:t>
            </a:r>
          </a:p>
          <a:p>
            <a:pPr lvl="1">
              <a:spcBef>
                <a:spcPts val="0"/>
              </a:spcBef>
            </a:pPr>
            <a:endParaRPr lang="pt-BR" dirty="0"/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OBS: O padrão do método </a:t>
            </a:r>
            <a:r>
              <a:rPr lang="pt-BR" dirty="0" err="1"/>
              <a:t>get</a:t>
            </a:r>
            <a:r>
              <a:rPr lang="pt-BR" dirty="0"/>
              <a:t> não vale para variáveis do tipo </a:t>
            </a:r>
            <a:r>
              <a:rPr lang="pt-BR" dirty="0" err="1"/>
              <a:t>boolean</a:t>
            </a:r>
            <a:r>
              <a:rPr lang="pt-BR" dirty="0"/>
              <a:t>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• Esses atributos são acessados via </a:t>
            </a:r>
            <a:r>
              <a:rPr lang="pt-BR" dirty="0" err="1"/>
              <a:t>is</a:t>
            </a:r>
            <a:r>
              <a:rPr lang="pt-BR" dirty="0"/>
              <a:t> e set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• Exemplo: para verificar se uma lâmpada está acesa, seriam criados os métodos </a:t>
            </a:r>
            <a:r>
              <a:rPr lang="pt-BR" dirty="0" err="1"/>
              <a:t>isLigado</a:t>
            </a:r>
            <a:r>
              <a:rPr lang="pt-BR" dirty="0"/>
              <a:t> e </a:t>
            </a:r>
            <a:r>
              <a:rPr lang="pt-BR" dirty="0" err="1"/>
              <a:t>setLigado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87704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Métodos </a:t>
            </a:r>
            <a:r>
              <a:rPr lang="pt-BR" dirty="0" err="1"/>
              <a:t>getters</a:t>
            </a:r>
            <a:r>
              <a:rPr lang="pt-BR" dirty="0"/>
              <a:t> e </a:t>
            </a:r>
            <a:r>
              <a:rPr lang="pt-BR" dirty="0" err="1"/>
              <a:t>setters</a:t>
            </a:r>
            <a:r>
              <a:rPr lang="pt-BR" dirty="0"/>
              <a:t> - set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vod</a:t>
            </a:r>
            <a:r>
              <a:rPr lang="pt-BR" dirty="0"/>
              <a:t> set&lt;NOME_DO_ATRIBUTO&gt;(&lt;TIPO_DO_ATRIBUTO&gt; &lt;NOME_DO_ATRIBUTO&gt;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this</a:t>
            </a:r>
            <a:r>
              <a:rPr lang="pt-BR" dirty="0"/>
              <a:t>.&lt;NOME_DO_ATRIBUTO&gt; = &lt;NOME_DO_ATRIBUTO&gt;;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endParaRPr lang="pt-BR" dirty="0"/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Exemplo: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setDia</a:t>
            </a:r>
            <a:r>
              <a:rPr lang="pt-BR" dirty="0"/>
              <a:t>(</a:t>
            </a:r>
            <a:r>
              <a:rPr lang="pt-BR" dirty="0" err="1"/>
              <a:t>int</a:t>
            </a:r>
            <a:r>
              <a:rPr lang="pt-BR" dirty="0"/>
              <a:t> dia)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this.dia</a:t>
            </a:r>
            <a:r>
              <a:rPr lang="pt-BR" dirty="0"/>
              <a:t> = dia;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450507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Métodos </a:t>
            </a:r>
            <a:r>
              <a:rPr lang="pt-BR" dirty="0" err="1"/>
              <a:t>getters</a:t>
            </a:r>
            <a:r>
              <a:rPr lang="pt-BR" dirty="0"/>
              <a:t> e </a:t>
            </a:r>
            <a:r>
              <a:rPr lang="pt-BR" dirty="0" err="1"/>
              <a:t>setters</a:t>
            </a:r>
            <a:r>
              <a:rPr lang="pt-BR" dirty="0"/>
              <a:t>  - </a:t>
            </a:r>
            <a:r>
              <a:rPr lang="pt-BR" dirty="0" err="1"/>
              <a:t>get</a:t>
            </a:r>
            <a:endParaRPr lang="pt-BR" dirty="0"/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&lt;TIPO_DO_ATRIBUTO&gt; </a:t>
            </a:r>
            <a:r>
              <a:rPr lang="pt-BR" dirty="0" err="1"/>
              <a:t>get</a:t>
            </a:r>
            <a:r>
              <a:rPr lang="pt-BR" dirty="0"/>
              <a:t>&lt;NOME_DO_ATRIBUTO&gt;()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return</a:t>
            </a:r>
            <a:r>
              <a:rPr lang="pt-BR" dirty="0"/>
              <a:t> &lt;NOME_DO_ATRIBUTO&gt;;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endParaRPr lang="pt-BR" dirty="0"/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Exemplo: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getDia</a:t>
            </a:r>
            <a:r>
              <a:rPr lang="pt-BR" dirty="0"/>
              <a:t>()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return</a:t>
            </a:r>
            <a:r>
              <a:rPr lang="pt-BR" dirty="0"/>
              <a:t> dia;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134823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55000" lnSpcReduction="2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Métodos </a:t>
            </a:r>
            <a:r>
              <a:rPr lang="pt-BR" dirty="0" err="1"/>
              <a:t>getters</a:t>
            </a:r>
            <a:r>
              <a:rPr lang="pt-BR" dirty="0"/>
              <a:t> e </a:t>
            </a:r>
            <a:r>
              <a:rPr lang="pt-BR" dirty="0" err="1"/>
              <a:t>setters</a:t>
            </a:r>
            <a:r>
              <a:rPr lang="pt-BR" dirty="0"/>
              <a:t>  - Exemplo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Data{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int</a:t>
            </a:r>
            <a:r>
              <a:rPr lang="pt-BR" dirty="0"/>
              <a:t> dia;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mes</a:t>
            </a:r>
            <a:r>
              <a:rPr lang="pt-BR" dirty="0"/>
              <a:t> 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int</a:t>
            </a:r>
            <a:r>
              <a:rPr lang="pt-BR" dirty="0"/>
              <a:t> ano; </a:t>
            </a:r>
          </a:p>
          <a:p>
            <a:pPr marL="457200" lvl="1" indent="0">
              <a:spcBef>
                <a:spcPts val="0"/>
              </a:spcBef>
              <a:buNone/>
            </a:pPr>
            <a:endParaRPr lang="pt-BR" dirty="0"/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setDia</a:t>
            </a:r>
            <a:r>
              <a:rPr lang="pt-BR" dirty="0"/>
              <a:t> (</a:t>
            </a:r>
            <a:r>
              <a:rPr lang="pt-BR" dirty="0" err="1"/>
              <a:t>int</a:t>
            </a:r>
            <a:r>
              <a:rPr lang="pt-BR" dirty="0"/>
              <a:t> dia){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this.dia</a:t>
            </a:r>
            <a:r>
              <a:rPr lang="pt-BR" dirty="0"/>
              <a:t> = dia;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}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setMes</a:t>
            </a:r>
            <a:r>
              <a:rPr lang="pt-BR" dirty="0"/>
              <a:t> (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mes</a:t>
            </a:r>
            <a:r>
              <a:rPr lang="pt-BR" dirty="0"/>
              <a:t>){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this.mes</a:t>
            </a:r>
            <a:r>
              <a:rPr lang="pt-BR" dirty="0"/>
              <a:t> = </a:t>
            </a:r>
            <a:r>
              <a:rPr lang="pt-BR" dirty="0" err="1"/>
              <a:t>mes</a:t>
            </a:r>
            <a:r>
              <a:rPr lang="pt-BR" dirty="0"/>
              <a:t> 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}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setAno</a:t>
            </a:r>
            <a:r>
              <a:rPr lang="pt-BR" dirty="0"/>
              <a:t> (</a:t>
            </a:r>
            <a:r>
              <a:rPr lang="pt-BR" dirty="0" err="1"/>
              <a:t>int</a:t>
            </a:r>
            <a:r>
              <a:rPr lang="pt-BR" dirty="0"/>
              <a:t> ano){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this.ano</a:t>
            </a:r>
            <a:r>
              <a:rPr lang="pt-BR" dirty="0"/>
              <a:t> = ano;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} </a:t>
            </a:r>
          </a:p>
          <a:p>
            <a:pPr marL="457200" lvl="1" indent="0">
              <a:spcBef>
                <a:spcPts val="0"/>
              </a:spcBef>
              <a:buNone/>
            </a:pPr>
            <a:endParaRPr lang="pt-BR" dirty="0"/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getDia</a:t>
            </a:r>
            <a:r>
              <a:rPr lang="pt-BR" dirty="0"/>
              <a:t>(){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return</a:t>
            </a:r>
            <a:r>
              <a:rPr lang="pt-BR" dirty="0"/>
              <a:t> dia;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}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getMes</a:t>
            </a:r>
            <a:r>
              <a:rPr lang="pt-BR" dirty="0"/>
              <a:t> (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mes</a:t>
            </a:r>
            <a:r>
              <a:rPr lang="pt-BR" dirty="0"/>
              <a:t>){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mes</a:t>
            </a:r>
            <a:r>
              <a:rPr lang="pt-BR" dirty="0"/>
              <a:t> 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}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getAno</a:t>
            </a:r>
            <a:r>
              <a:rPr lang="pt-BR" dirty="0"/>
              <a:t> (</a:t>
            </a:r>
            <a:r>
              <a:rPr lang="pt-BR" dirty="0" err="1"/>
              <a:t>int</a:t>
            </a:r>
            <a:r>
              <a:rPr lang="pt-BR" dirty="0"/>
              <a:t> ano){ 	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return</a:t>
            </a:r>
            <a:r>
              <a:rPr lang="pt-BR" dirty="0"/>
              <a:t> ano;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1801477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85000" lnSpcReduction="1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Métodos </a:t>
            </a:r>
            <a:r>
              <a:rPr lang="pt-BR" dirty="0" err="1"/>
              <a:t>getters</a:t>
            </a:r>
            <a:r>
              <a:rPr lang="pt-BR" dirty="0"/>
              <a:t> e </a:t>
            </a:r>
            <a:r>
              <a:rPr lang="pt-BR" dirty="0" err="1"/>
              <a:t>setters</a:t>
            </a: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Mas o código ainda não impede que qualquer valor seja atribuído aos atributos da classe.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Nos casos em que se faz necessário, pode-se incluir condições aos métodos set. </a:t>
            </a:r>
            <a:r>
              <a:rPr lang="pt-BR" dirty="0" err="1"/>
              <a:t>Ex</a:t>
            </a:r>
            <a:r>
              <a:rPr lang="pt-BR" dirty="0"/>
              <a:t>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Data{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...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setDia</a:t>
            </a:r>
            <a:r>
              <a:rPr lang="pt-BR" dirty="0"/>
              <a:t>(</a:t>
            </a:r>
            <a:r>
              <a:rPr lang="pt-BR" dirty="0" err="1"/>
              <a:t>int</a:t>
            </a:r>
            <a:r>
              <a:rPr lang="pt-BR" dirty="0"/>
              <a:t> dia){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if</a:t>
            </a:r>
            <a:r>
              <a:rPr lang="pt-BR" dirty="0"/>
              <a:t> ( (dia &gt; 0 ) &amp;&amp; (dia &lt;= 31){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	</a:t>
            </a:r>
            <a:r>
              <a:rPr lang="pt-BR" dirty="0" err="1"/>
              <a:t>this.dia</a:t>
            </a:r>
            <a:r>
              <a:rPr lang="pt-BR" dirty="0"/>
              <a:t> = dia;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}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...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8172134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85000" lnSpcReduction="1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Métodos </a:t>
            </a:r>
            <a:r>
              <a:rPr lang="pt-BR" dirty="0" err="1"/>
              <a:t>getters</a:t>
            </a:r>
            <a:r>
              <a:rPr lang="pt-BR" dirty="0"/>
              <a:t> e </a:t>
            </a:r>
            <a:r>
              <a:rPr lang="pt-BR" dirty="0" err="1"/>
              <a:t>setters</a:t>
            </a:r>
            <a:endParaRPr lang="pt-BR" dirty="0"/>
          </a:p>
          <a:p>
            <a:pPr lvl="1">
              <a:spcBef>
                <a:spcPts val="0"/>
              </a:spcBef>
            </a:pPr>
            <a:r>
              <a:rPr lang="pt-BR" dirty="0"/>
              <a:t>Quando os atributos possuem algum tipo de restrição, é importante que em todos os lugares do código em que se altere os valores dos atributos, os métodos set sejam usados. Mesmo na própria classe:</a:t>
            </a:r>
          </a:p>
          <a:p>
            <a:pPr lvl="1">
              <a:spcBef>
                <a:spcPts val="0"/>
              </a:spcBef>
            </a:pPr>
            <a:endParaRPr lang="pt-BR" dirty="0"/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Data{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...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//construtor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Data(</a:t>
            </a:r>
            <a:r>
              <a:rPr lang="pt-BR" dirty="0" err="1"/>
              <a:t>int</a:t>
            </a:r>
            <a:r>
              <a:rPr lang="pt-BR" dirty="0"/>
              <a:t> dia, 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mes</a:t>
            </a:r>
            <a:r>
              <a:rPr lang="pt-BR" dirty="0"/>
              <a:t>, </a:t>
            </a:r>
            <a:r>
              <a:rPr lang="pt-BR" dirty="0" err="1"/>
              <a:t>int</a:t>
            </a:r>
            <a:r>
              <a:rPr lang="pt-BR" dirty="0"/>
              <a:t> ano){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setDia</a:t>
            </a:r>
            <a:r>
              <a:rPr lang="pt-BR" dirty="0"/>
              <a:t>(dia);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setMes</a:t>
            </a:r>
            <a:r>
              <a:rPr lang="pt-BR" dirty="0"/>
              <a:t>(</a:t>
            </a:r>
            <a:r>
              <a:rPr lang="pt-BR" dirty="0" err="1"/>
              <a:t>mes</a:t>
            </a:r>
            <a:r>
              <a:rPr lang="pt-BR" dirty="0"/>
              <a:t>);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setAno</a:t>
            </a:r>
            <a:r>
              <a:rPr lang="pt-BR" dirty="0"/>
              <a:t>(ano);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}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	...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89137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ENCAPSULAMENTO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Métodos </a:t>
            </a:r>
            <a:r>
              <a:rPr lang="pt-BR" dirty="0" err="1"/>
              <a:t>getters</a:t>
            </a:r>
            <a:r>
              <a:rPr lang="pt-BR" dirty="0"/>
              <a:t> e </a:t>
            </a:r>
            <a:r>
              <a:rPr lang="pt-BR" dirty="0" err="1"/>
              <a:t>setters</a:t>
            </a:r>
            <a:r>
              <a:rPr lang="pt-BR" dirty="0"/>
              <a:t> – Aplicando</a:t>
            </a:r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TestarData</a:t>
            </a:r>
            <a:r>
              <a:rPr lang="pt-BR" dirty="0"/>
              <a:t>{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static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(</a:t>
            </a:r>
            <a:r>
              <a:rPr lang="pt-BR" dirty="0" err="1"/>
              <a:t>String</a:t>
            </a:r>
            <a:r>
              <a:rPr lang="pt-BR" dirty="0"/>
              <a:t> [] </a:t>
            </a:r>
            <a:r>
              <a:rPr lang="pt-BR" dirty="0" err="1"/>
              <a:t>args</a:t>
            </a:r>
            <a:r>
              <a:rPr lang="pt-BR" dirty="0"/>
              <a:t>){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Data hoje = new Data(18, 01, 2013);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System.out.println</a:t>
            </a:r>
            <a:r>
              <a:rPr lang="pt-BR" dirty="0"/>
              <a:t>(“Dia: ” + </a:t>
            </a:r>
            <a:r>
              <a:rPr lang="pt-BR" dirty="0" err="1"/>
              <a:t>hoje.getDia</a:t>
            </a:r>
            <a:r>
              <a:rPr lang="pt-BR" dirty="0"/>
              <a:t>());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hoje.setDia</a:t>
            </a:r>
            <a:r>
              <a:rPr lang="pt-BR" dirty="0"/>
              <a:t>(19);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System.out.println</a:t>
            </a:r>
            <a:r>
              <a:rPr lang="pt-BR" dirty="0"/>
              <a:t>(“Dia: ” + </a:t>
            </a:r>
            <a:r>
              <a:rPr lang="pt-BR" dirty="0" err="1"/>
              <a:t>hoje.getDia</a:t>
            </a:r>
            <a:r>
              <a:rPr lang="pt-BR" dirty="0"/>
              <a:t>());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hoje.setDia</a:t>
            </a:r>
            <a:r>
              <a:rPr lang="pt-BR" dirty="0"/>
              <a:t>(35);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System.out.println</a:t>
            </a:r>
            <a:r>
              <a:rPr lang="pt-BR" dirty="0"/>
              <a:t>(“Dia: ” + </a:t>
            </a:r>
            <a:r>
              <a:rPr lang="pt-BR" dirty="0" err="1"/>
              <a:t>hoje.getDia</a:t>
            </a:r>
            <a:r>
              <a:rPr lang="pt-BR" dirty="0"/>
              <a:t>());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06568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</a:t>
            </a:r>
          </a:p>
        </p:txBody>
      </p:sp>
      <p:graphicFrame>
        <p:nvGraphicFramePr>
          <p:cNvPr id="6" name="Espaço Reservado para Conteúdo 5" descr="Smart 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0609600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POLIMORFISMO</a:t>
            </a:r>
          </a:p>
        </p:txBody>
      </p:sp>
      <p:graphicFrame>
        <p:nvGraphicFramePr>
          <p:cNvPr id="6" name="Espaço Reservado para Conteúdo 5" descr="Smart 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0014641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973900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POLIMORFISMO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Na herança, vimos que Gerente é um Funcionário, pois é uma extensão deste. Podemos referenciar a um Gerente como sendo um Funcionário;</a:t>
            </a:r>
          </a:p>
          <a:p>
            <a:pPr>
              <a:spcBef>
                <a:spcPts val="0"/>
              </a:spcBef>
            </a:pPr>
            <a:r>
              <a:rPr lang="pt-BR" dirty="0"/>
              <a:t>Se alguém precisa falar com um Funcionário do banco, pode falar com um Gerente;</a:t>
            </a:r>
          </a:p>
          <a:p>
            <a:pPr>
              <a:spcBef>
                <a:spcPts val="0"/>
              </a:spcBef>
            </a:pPr>
            <a:r>
              <a:rPr lang="pt-BR" dirty="0"/>
              <a:t>Por que? Pois Gerente é um Funcionário. Essa é a idéia da herança.</a:t>
            </a:r>
          </a:p>
        </p:txBody>
      </p:sp>
    </p:spTree>
    <p:extLst>
      <p:ext uri="{BB962C8B-B14F-4D97-AF65-F5344CB8AC3E}">
        <p14:creationId xmlns:p14="http://schemas.microsoft.com/office/powerpoint/2010/main" val="4063632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POLIMORFISMO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Na herança, vimos que Gerente é um Funcionário, pois é uma extensão deste. Podemos referenciar a um Gerente como sendo um Funcionário;</a:t>
            </a:r>
          </a:p>
          <a:p>
            <a:pPr>
              <a:spcBef>
                <a:spcPts val="0"/>
              </a:spcBef>
            </a:pPr>
            <a:r>
              <a:rPr lang="pt-BR" dirty="0"/>
              <a:t>Se alguém precisa falar com um Funcionário do banco, pode falar com um Gerente;</a:t>
            </a:r>
          </a:p>
          <a:p>
            <a:pPr>
              <a:spcBef>
                <a:spcPts val="0"/>
              </a:spcBef>
            </a:pPr>
            <a:r>
              <a:rPr lang="pt-BR" dirty="0"/>
              <a:t>Por que? Pois Gerente é um Funcionário. Essa é a idéia da herança.</a:t>
            </a:r>
          </a:p>
        </p:txBody>
      </p:sp>
    </p:spTree>
    <p:extLst>
      <p:ext uri="{BB962C8B-B14F-4D97-AF65-F5344CB8AC3E}">
        <p14:creationId xmlns:p14="http://schemas.microsoft.com/office/powerpoint/2010/main" val="30803721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CRIANDO O SEU PROJETO COM CONSTRUTORES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Abra o NetBeans</a:t>
            </a:r>
          </a:p>
          <a:p>
            <a:pPr>
              <a:spcBef>
                <a:spcPts val="0"/>
              </a:spcBef>
            </a:pPr>
            <a:r>
              <a:rPr lang="pt-BR" dirty="0"/>
              <a:t>Escolha a opção File;</a:t>
            </a:r>
          </a:p>
          <a:p>
            <a:pPr>
              <a:spcBef>
                <a:spcPts val="0"/>
              </a:spcBef>
            </a:pPr>
            <a:r>
              <a:rPr lang="pt-BR" dirty="0"/>
              <a:t>Escolha a opção </a:t>
            </a:r>
            <a:r>
              <a:rPr lang="pt-BR" dirty="0" err="1"/>
              <a:t>NewProject</a:t>
            </a:r>
            <a:r>
              <a:rPr lang="pt-BR" dirty="0"/>
              <a:t>;</a:t>
            </a:r>
          </a:p>
          <a:p>
            <a:pPr>
              <a:spcBef>
                <a:spcPts val="0"/>
              </a:spcBef>
            </a:pPr>
            <a:r>
              <a:rPr lang="pt-BR" dirty="0"/>
              <a:t>Escolha Java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Maven</a:t>
            </a:r>
            <a:r>
              <a:rPr lang="pt-BR" dirty="0"/>
              <a:t>;</a:t>
            </a:r>
          </a:p>
          <a:p>
            <a:pPr>
              <a:spcBef>
                <a:spcPts val="0"/>
              </a:spcBef>
            </a:pPr>
            <a:r>
              <a:rPr lang="pt-BR" dirty="0"/>
              <a:t>Escolha Java </a:t>
            </a:r>
            <a:r>
              <a:rPr lang="pt-BR" dirty="0" err="1"/>
              <a:t>Application</a:t>
            </a:r>
            <a:r>
              <a:rPr lang="pt-BR" dirty="0"/>
              <a:t>;</a:t>
            </a:r>
          </a:p>
          <a:p>
            <a:pPr>
              <a:spcBef>
                <a:spcPts val="0"/>
              </a:spcBef>
            </a:pPr>
            <a:r>
              <a:rPr lang="pt-BR" dirty="0"/>
              <a:t>Digite o nome do Projeto: </a:t>
            </a:r>
            <a:r>
              <a:rPr lang="pt-BR" dirty="0" err="1"/>
              <a:t>ClasseTeste</a:t>
            </a:r>
            <a:r>
              <a:rPr lang="pt-BR" dirty="0"/>
              <a:t>;</a:t>
            </a:r>
          </a:p>
          <a:p>
            <a:pPr>
              <a:spcBef>
                <a:spcPts val="0"/>
              </a:spcBef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904097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CLASSES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62500" lnSpcReduction="2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Criando uma classe nova</a:t>
            </a:r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*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* Click nbfs://nbhost/SystemFileSystem/Templates/Licenses/license-default.txt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change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license</a:t>
            </a: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*/</a:t>
            </a:r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package</a:t>
            </a:r>
            <a:r>
              <a:rPr lang="pt-BR" dirty="0"/>
              <a:t> </a:t>
            </a:r>
            <a:r>
              <a:rPr lang="pt-BR" dirty="0" err="1"/>
              <a:t>com.mycompany.classeteste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/**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*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* @author </a:t>
            </a:r>
            <a:r>
              <a:rPr lang="pt-BR" dirty="0" err="1"/>
              <a:t>claud</a:t>
            </a: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ClasseTeste</a:t>
            </a:r>
            <a:r>
              <a:rPr lang="pt-BR" dirty="0"/>
              <a:t> {     // </a:t>
            </a:r>
            <a:r>
              <a:rPr lang="pt-BR" sz="2400" dirty="0"/>
              <a:t>Boas práticas:  Toda Classe começa com letra Maiúscula </a:t>
            </a:r>
            <a:r>
              <a:rPr lang="pt-BR" sz="2400" dirty="0" err="1"/>
              <a:t>TesteClasse</a:t>
            </a:r>
            <a:r>
              <a:rPr lang="pt-BR" sz="2400" dirty="0"/>
              <a:t> </a:t>
            </a:r>
            <a:endParaRPr lang="pt-BR" dirty="0"/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   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static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(</a:t>
            </a:r>
            <a:r>
              <a:rPr lang="pt-BR" dirty="0" err="1"/>
              <a:t>String</a:t>
            </a:r>
            <a:r>
              <a:rPr lang="pt-BR" dirty="0"/>
              <a:t>[] </a:t>
            </a:r>
            <a:r>
              <a:rPr lang="pt-BR" dirty="0" err="1"/>
              <a:t>args</a:t>
            </a:r>
            <a:r>
              <a:rPr lang="pt-BR" dirty="0"/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       // </a:t>
            </a:r>
            <a:r>
              <a:rPr lang="pt-BR" dirty="0" err="1"/>
              <a:t>System.out.println</a:t>
            </a:r>
            <a:r>
              <a:rPr lang="pt-BR" dirty="0"/>
              <a:t>("</a:t>
            </a:r>
            <a:r>
              <a:rPr lang="pt-BR" dirty="0" err="1"/>
              <a:t>Hello</a:t>
            </a:r>
            <a:r>
              <a:rPr lang="pt-BR" dirty="0"/>
              <a:t> World!");  // Comente ou apague </a:t>
            </a:r>
            <a:r>
              <a:rPr lang="pt-BR"/>
              <a:t>essa linha</a:t>
            </a: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905751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MÉTODOS DA CLASSE CRIADA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79600"/>
            <a:ext cx="4954588" cy="4359881"/>
          </a:xfrm>
        </p:spPr>
        <p:txBody>
          <a:bodyPr>
            <a:normAutofit fontScale="47500" lnSpcReduction="2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Criando um classe nova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pt-BR" sz="1800" b="1" dirty="0">
              <a:effectLst/>
              <a:latin typeface="Consolas" panose="020B0609020204030204" pitchFamily="49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 err="1">
                <a:effectLst/>
                <a:latin typeface="Consolas" panose="020B0609020204030204" pitchFamily="49" charset="0"/>
              </a:rPr>
              <a:t>package</a:t>
            </a:r>
            <a:r>
              <a:rPr lang="pt-BR" sz="1800" b="1" dirty="0">
                <a:effectLst/>
                <a:latin typeface="Consolas" panose="020B0609020204030204" pitchFamily="49" charset="0"/>
              </a:rPr>
              <a:t> </a:t>
            </a:r>
            <a:r>
              <a:rPr lang="pt-BR" sz="1800" b="1" dirty="0" err="1">
                <a:effectLst/>
                <a:latin typeface="Consolas" panose="020B0609020204030204" pitchFamily="49" charset="0"/>
              </a:rPr>
              <a:t>com.mycompany.classeteste</a:t>
            </a:r>
            <a:r>
              <a:rPr lang="pt-BR" sz="1800" b="1" dirty="0">
                <a:effectLst/>
                <a:latin typeface="Consolas" panose="020B0609020204030204" pitchFamily="49" charset="0"/>
              </a:rPr>
              <a:t>;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800" dirty="0">
                <a:effectLst/>
                <a:latin typeface="Consolas" panose="020B0609020204030204" pitchFamily="49" charset="0"/>
              </a:rPr>
              <a:t> </a:t>
            </a:r>
            <a:r>
              <a:rPr lang="pt-BR" sz="1800" b="1" dirty="0" err="1">
                <a:effectLst/>
                <a:latin typeface="Consolas" panose="020B0609020204030204" pitchFamily="49" charset="0"/>
              </a:rPr>
              <a:t>class</a:t>
            </a:r>
            <a:r>
              <a:rPr lang="pt-BR" sz="1800" dirty="0">
                <a:effectLst/>
                <a:latin typeface="Consolas" panose="020B0609020204030204" pitchFamily="49" charset="0"/>
              </a:rPr>
              <a:t> </a:t>
            </a:r>
            <a:r>
              <a:rPr lang="pt-BR" sz="1800" dirty="0" err="1">
                <a:effectLst/>
                <a:latin typeface="Consolas" panose="020B0609020204030204" pitchFamily="49" charset="0"/>
              </a:rPr>
              <a:t>Teste_Classe</a:t>
            </a:r>
            <a:r>
              <a:rPr lang="pt-BR" sz="1800" dirty="0">
                <a:effectLst/>
                <a:latin typeface="Consolas" panose="020B0609020204030204" pitchFamily="49" charset="0"/>
              </a:rPr>
              <a:t> 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Teste_Classe</a:t>
            </a:r>
            <a:r>
              <a:rPr lang="pt-BR" sz="1400" dirty="0"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numero) {// método construtor com 1 número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super</a:t>
            </a:r>
            <a:r>
              <a:rPr lang="pt-BR" sz="1400" dirty="0">
                <a:effectLst/>
                <a:latin typeface="Consolas" panose="020B0609020204030204" pitchFamily="49" charset="0"/>
              </a:rPr>
              <a:t>();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this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.numero</a:t>
            </a:r>
            <a:r>
              <a:rPr lang="pt-BR" sz="1400" dirty="0">
                <a:effectLst/>
                <a:latin typeface="Consolas" panose="020B0609020204030204" pitchFamily="49" charset="0"/>
              </a:rPr>
              <a:t> = numero;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Teste_Classe</a:t>
            </a:r>
            <a:r>
              <a:rPr lang="pt-BR" sz="1400" dirty="0"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numero, 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numero2) {// método construtor com 2 números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super</a:t>
            </a:r>
            <a:r>
              <a:rPr lang="pt-BR" sz="1400" dirty="0">
                <a:effectLst/>
                <a:latin typeface="Consolas" panose="020B0609020204030204" pitchFamily="49" charset="0"/>
              </a:rPr>
              <a:t>();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this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.numero</a:t>
            </a:r>
            <a:r>
              <a:rPr lang="pt-BR" sz="1400" dirty="0">
                <a:effectLst/>
                <a:latin typeface="Consolas" panose="020B0609020204030204" pitchFamily="49" charset="0"/>
              </a:rPr>
              <a:t> = numero;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this</a:t>
            </a:r>
            <a:r>
              <a:rPr lang="pt-BR" sz="1400" dirty="0">
                <a:effectLst/>
                <a:latin typeface="Consolas" panose="020B0609020204030204" pitchFamily="49" charset="0"/>
              </a:rPr>
              <a:t>.numero2 = numero2;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/*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Assim</a:t>
            </a:r>
            <a:r>
              <a:rPr lang="pt-BR" sz="1400" dirty="0">
                <a:effectLst/>
                <a:latin typeface="Consolas" panose="020B0609020204030204" pitchFamily="49" charset="0"/>
              </a:rPr>
              <a:t> é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para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se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usar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uma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sobrecarga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de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métodos</a:t>
            </a:r>
            <a:r>
              <a:rPr lang="pt-BR" sz="1400" dirty="0">
                <a:effectLst/>
                <a:latin typeface="Consolas" panose="020B0609020204030204" pitchFamily="49" charset="0"/>
              </a:rPr>
              <a:t> -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neste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caso</a:t>
            </a:r>
            <a:r>
              <a:rPr lang="pt-BR" sz="1400" dirty="0">
                <a:effectLst/>
                <a:latin typeface="Consolas" panose="020B0609020204030204" pitchFamily="49" charset="0"/>
              </a:rPr>
              <a:t> o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método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Construtor</a:t>
            </a:r>
            <a:endParaRPr lang="pt-BR" sz="1400" dirty="0">
              <a:effectLst/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Teste_Classe</a:t>
            </a:r>
            <a:r>
              <a:rPr lang="pt-BR" sz="1400" dirty="0">
                <a:effectLst/>
                <a:latin typeface="Consolas" panose="020B0609020204030204" pitchFamily="49" charset="0"/>
              </a:rPr>
              <a:t>(</a:t>
            </a:r>
            <a:r>
              <a:rPr lang="pt-BR" sz="1400" u="sng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numero</a:t>
            </a:r>
            <a:r>
              <a:rPr lang="pt-BR" sz="1400" dirty="0">
                <a:effectLst/>
                <a:latin typeface="Consolas" panose="020B0609020204030204" pitchFamily="49" charset="0"/>
              </a:rPr>
              <a:t>, </a:t>
            </a:r>
            <a:r>
              <a:rPr lang="pt-BR" sz="1400" u="sng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numero2)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	super();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	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this.numero</a:t>
            </a:r>
            <a:r>
              <a:rPr lang="pt-BR" sz="1400" dirty="0">
                <a:effectLst/>
                <a:latin typeface="Consolas" panose="020B0609020204030204" pitchFamily="49" charset="0"/>
              </a:rPr>
              <a:t> =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numero</a:t>
            </a:r>
            <a:r>
              <a:rPr lang="pt-BR" sz="1400" dirty="0">
                <a:effectLst/>
                <a:latin typeface="Consolas" panose="020B0609020204030204" pitchFamily="49" charset="0"/>
              </a:rPr>
              <a:t>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	this.numero2 = numero2;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} */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//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Método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get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do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Numero</a:t>
            </a:r>
            <a:endParaRPr lang="pt-BR" sz="1400" dirty="0">
              <a:effectLst/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getNumero</a:t>
            </a:r>
            <a:r>
              <a:rPr lang="pt-BR" sz="1400" dirty="0">
                <a:effectLst/>
                <a:latin typeface="Consolas" panose="020B0609020204030204" pitchFamily="49" charset="0"/>
              </a:rPr>
              <a:t>()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return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numero;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//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Método</a:t>
            </a:r>
            <a:r>
              <a:rPr lang="pt-BR" sz="1400" dirty="0">
                <a:effectLst/>
                <a:latin typeface="Consolas" panose="020B0609020204030204" pitchFamily="49" charset="0"/>
              </a:rPr>
              <a:t> set do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Numero</a:t>
            </a:r>
            <a:endParaRPr lang="pt-BR" sz="1400" dirty="0">
              <a:effectLst/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void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setNumero</a:t>
            </a:r>
            <a:r>
              <a:rPr lang="pt-BR" sz="1400" dirty="0"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numero)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this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.numero</a:t>
            </a:r>
            <a:r>
              <a:rPr lang="pt-BR" sz="1400" dirty="0">
                <a:effectLst/>
                <a:latin typeface="Consolas" panose="020B0609020204030204" pitchFamily="49" charset="0"/>
              </a:rPr>
              <a:t> = numero;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//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Métodos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get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do número2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getNumero2()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return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numero2;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// </a:t>
            </a:r>
            <a:r>
              <a:rPr lang="pt-BR" sz="1400" u="sng" dirty="0">
                <a:effectLst/>
                <a:latin typeface="Consolas" panose="020B0609020204030204" pitchFamily="49" charset="0"/>
              </a:rPr>
              <a:t>Métodos</a:t>
            </a:r>
            <a:r>
              <a:rPr lang="pt-BR" sz="1400" dirty="0">
                <a:effectLst/>
                <a:latin typeface="Consolas" panose="020B0609020204030204" pitchFamily="49" charset="0"/>
              </a:rPr>
              <a:t> set do número2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void</a:t>
            </a:r>
            <a:r>
              <a:rPr lang="pt-BR" sz="1400" dirty="0">
                <a:effectLst/>
                <a:latin typeface="Consolas" panose="020B0609020204030204" pitchFamily="49" charset="0"/>
              </a:rPr>
              <a:t> setNumero2(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numero)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this</a:t>
            </a:r>
            <a:r>
              <a:rPr lang="pt-BR" sz="1400" dirty="0">
                <a:effectLst/>
                <a:latin typeface="Consolas" panose="020B0609020204030204" pitchFamily="49" charset="0"/>
              </a:rPr>
              <a:t>.numero2 = numero2;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3" name="Espaço Reservado para Conteúdo 3">
            <a:extLst>
              <a:ext uri="{FF2B5EF4-FFF2-40B4-BE49-F238E27FC236}">
                <a16:creationId xmlns:a16="http://schemas.microsoft.com/office/drawing/2014/main" id="{2A7A93B9-E9E3-B0D0-7ECE-8AAF97CB92B8}"/>
              </a:ext>
            </a:extLst>
          </p:cNvPr>
          <p:cNvSpPr txBox="1">
            <a:spLocks/>
          </p:cNvSpPr>
          <p:nvPr/>
        </p:nvSpPr>
        <p:spPr>
          <a:xfrm>
            <a:off x="6348413" y="1879599"/>
            <a:ext cx="4954588" cy="4359881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endParaRPr lang="pt-BR" dirty="0"/>
          </a:p>
          <a:p>
            <a:pPr marL="457200" lvl="1" indent="0">
              <a:spcBef>
                <a:spcPts val="0"/>
              </a:spcBef>
              <a:buNone/>
            </a:pPr>
            <a:r>
              <a:rPr lang="pt-BR" sz="1800" dirty="0">
                <a:effectLst/>
                <a:latin typeface="Consolas" panose="020B0609020204030204" pitchFamily="49" charset="0"/>
              </a:rPr>
              <a:t>// </a:t>
            </a:r>
            <a:r>
              <a:rPr lang="pt-BR" sz="1800" u="sng" dirty="0">
                <a:effectLst/>
                <a:latin typeface="Consolas" panose="020B0609020204030204" pitchFamily="49" charset="0"/>
              </a:rPr>
              <a:t>Método</a:t>
            </a:r>
            <a:r>
              <a:rPr lang="pt-BR" sz="1800" dirty="0">
                <a:effectLst/>
                <a:latin typeface="Consolas" panose="020B0609020204030204" pitchFamily="49" charset="0"/>
              </a:rPr>
              <a:t> </a:t>
            </a:r>
            <a:r>
              <a:rPr lang="pt-BR" sz="1800" dirty="0" err="1">
                <a:effectLst/>
                <a:latin typeface="Consolas" panose="020B0609020204030204" pitchFamily="49" charset="0"/>
              </a:rPr>
              <a:t>get</a:t>
            </a:r>
            <a:r>
              <a:rPr lang="pt-BR" sz="1800" dirty="0">
                <a:effectLst/>
                <a:latin typeface="Consolas" panose="020B0609020204030204" pitchFamily="49" charset="0"/>
              </a:rPr>
              <a:t> do </a:t>
            </a:r>
            <a:r>
              <a:rPr lang="pt-BR" sz="1800" u="sng" dirty="0">
                <a:effectLst/>
                <a:latin typeface="Consolas" panose="020B0609020204030204" pitchFamily="49" charset="0"/>
              </a:rPr>
              <a:t>resultado</a:t>
            </a:r>
            <a:endParaRPr lang="pt-BR" sz="1800" dirty="0">
              <a:effectLst/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8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800" dirty="0">
                <a:effectLst/>
                <a:latin typeface="Consolas" panose="020B0609020204030204" pitchFamily="49" charset="0"/>
              </a:rPr>
              <a:t> </a:t>
            </a:r>
            <a:r>
              <a:rPr lang="pt-BR" sz="1800" b="1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800" dirty="0">
                <a:effectLst/>
                <a:latin typeface="Consolas" panose="020B0609020204030204" pitchFamily="49" charset="0"/>
              </a:rPr>
              <a:t> </a:t>
            </a:r>
            <a:r>
              <a:rPr lang="pt-BR" sz="1800" dirty="0" err="1">
                <a:effectLst/>
                <a:latin typeface="Consolas" panose="020B0609020204030204" pitchFamily="49" charset="0"/>
              </a:rPr>
              <a:t>getResultado</a:t>
            </a:r>
            <a:r>
              <a:rPr lang="pt-BR" sz="1800" dirty="0">
                <a:effectLst/>
                <a:latin typeface="Consolas" panose="020B0609020204030204" pitchFamily="49" charset="0"/>
              </a:rPr>
              <a:t>()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800" b="1" dirty="0">
                <a:effectLst/>
                <a:latin typeface="Consolas" panose="020B0609020204030204" pitchFamily="49" charset="0"/>
              </a:rPr>
              <a:t>	</a:t>
            </a:r>
            <a:r>
              <a:rPr lang="pt-BR" sz="1800" b="1" dirty="0" err="1">
                <a:effectLst/>
                <a:latin typeface="Consolas" panose="020B0609020204030204" pitchFamily="49" charset="0"/>
              </a:rPr>
              <a:t>return</a:t>
            </a:r>
            <a:r>
              <a:rPr lang="pt-BR" sz="1800" dirty="0">
                <a:effectLst/>
                <a:latin typeface="Consolas" panose="020B0609020204030204" pitchFamily="49" charset="0"/>
              </a:rPr>
              <a:t> resultado;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2400" dirty="0">
                <a:latin typeface="Consolas" panose="020B0609020204030204" pitchFamily="49" charset="0"/>
              </a:rPr>
              <a:t>}</a:t>
            </a:r>
            <a:endParaRPr lang="pt-BR" sz="1800" dirty="0">
              <a:effectLst/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800" dirty="0">
                <a:effectLst/>
                <a:latin typeface="Consolas" panose="020B0609020204030204" pitchFamily="49" charset="0"/>
              </a:rPr>
              <a:t>// </a:t>
            </a:r>
            <a:r>
              <a:rPr lang="pt-BR" sz="1800" u="sng" dirty="0">
                <a:effectLst/>
                <a:latin typeface="Consolas" panose="020B0609020204030204" pitchFamily="49" charset="0"/>
              </a:rPr>
              <a:t>Método</a:t>
            </a:r>
            <a:r>
              <a:rPr lang="pt-BR" sz="1800" dirty="0">
                <a:effectLst/>
                <a:latin typeface="Consolas" panose="020B0609020204030204" pitchFamily="49" charset="0"/>
              </a:rPr>
              <a:t> set do </a:t>
            </a:r>
            <a:r>
              <a:rPr lang="pt-BR" sz="1800" u="sng" dirty="0">
                <a:effectLst/>
                <a:latin typeface="Consolas" panose="020B0609020204030204" pitchFamily="49" charset="0"/>
              </a:rPr>
              <a:t>resultado</a:t>
            </a:r>
            <a:endParaRPr lang="pt-BR" sz="1800" dirty="0">
              <a:effectLst/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8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800" dirty="0">
                <a:effectLst/>
                <a:latin typeface="Consolas" panose="020B0609020204030204" pitchFamily="49" charset="0"/>
              </a:rPr>
              <a:t> </a:t>
            </a:r>
            <a:r>
              <a:rPr lang="pt-BR" sz="1800" b="1" dirty="0" err="1">
                <a:effectLst/>
                <a:latin typeface="Consolas" panose="020B0609020204030204" pitchFamily="49" charset="0"/>
              </a:rPr>
              <a:t>void</a:t>
            </a:r>
            <a:r>
              <a:rPr lang="pt-BR" sz="1800" dirty="0">
                <a:effectLst/>
                <a:latin typeface="Consolas" panose="020B0609020204030204" pitchFamily="49" charset="0"/>
              </a:rPr>
              <a:t> </a:t>
            </a:r>
            <a:r>
              <a:rPr lang="pt-BR" sz="1800" dirty="0" err="1">
                <a:effectLst/>
                <a:latin typeface="Consolas" panose="020B0609020204030204" pitchFamily="49" charset="0"/>
              </a:rPr>
              <a:t>setResultado</a:t>
            </a:r>
            <a:r>
              <a:rPr lang="pt-BR" sz="1800" dirty="0">
                <a:effectLst/>
                <a:latin typeface="Consolas" panose="020B0609020204030204" pitchFamily="49" charset="0"/>
              </a:rPr>
              <a:t>(</a:t>
            </a:r>
            <a:r>
              <a:rPr lang="pt-BR" sz="1800" b="1" dirty="0" err="1">
                <a:effectLst/>
                <a:latin typeface="Consolas" panose="020B0609020204030204" pitchFamily="49" charset="0"/>
              </a:rPr>
              <a:t>int</a:t>
            </a:r>
            <a:r>
              <a:rPr lang="pt-BR" sz="1800" dirty="0">
                <a:effectLst/>
                <a:latin typeface="Consolas" panose="020B0609020204030204" pitchFamily="49" charset="0"/>
              </a:rPr>
              <a:t> resultado)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800" b="1" dirty="0">
                <a:effectLst/>
                <a:latin typeface="Consolas" panose="020B0609020204030204" pitchFamily="49" charset="0"/>
              </a:rPr>
              <a:t>	</a:t>
            </a:r>
            <a:r>
              <a:rPr lang="pt-BR" sz="1800" b="1" dirty="0" err="1">
                <a:effectLst/>
                <a:latin typeface="Consolas" panose="020B0609020204030204" pitchFamily="49" charset="0"/>
              </a:rPr>
              <a:t>this</a:t>
            </a:r>
            <a:r>
              <a:rPr lang="pt-BR" sz="1800" dirty="0" err="1">
                <a:effectLst/>
                <a:latin typeface="Consolas" panose="020B0609020204030204" pitchFamily="49" charset="0"/>
              </a:rPr>
              <a:t>.resultado</a:t>
            </a:r>
            <a:r>
              <a:rPr lang="pt-BR" sz="1800" dirty="0">
                <a:effectLst/>
                <a:latin typeface="Consolas" panose="020B0609020204030204" pitchFamily="49" charset="0"/>
              </a:rPr>
              <a:t> = resultado</a:t>
            </a:r>
            <a:r>
              <a:rPr lang="pt-BR" sz="1800" dirty="0">
                <a:latin typeface="Consolas" panose="020B0609020204030204" pitchFamily="49" charset="0"/>
              </a:rPr>
              <a:t>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2400" dirty="0"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pt-BR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// </a:t>
            </a:r>
            <a:r>
              <a:rPr lang="pt-BR" sz="1400" u="sng" dirty="0">
                <a:latin typeface="Consolas" panose="020B0609020204030204" pitchFamily="49" charset="0"/>
              </a:rPr>
              <a:t>Método</a:t>
            </a:r>
            <a:r>
              <a:rPr lang="pt-BR" sz="1400" dirty="0">
                <a:latin typeface="Consolas" panose="020B0609020204030204" pitchFamily="49" charset="0"/>
              </a:rPr>
              <a:t> set do </a:t>
            </a:r>
            <a:r>
              <a:rPr lang="pt-BR" sz="1400" u="sng" dirty="0">
                <a:latin typeface="Consolas" panose="020B0609020204030204" pitchFamily="49" charset="0"/>
              </a:rPr>
              <a:t>resultado</a:t>
            </a:r>
            <a:endParaRPr lang="pt-BR" sz="1400" dirty="0"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latin typeface="Consolas" panose="020B0609020204030204" pitchFamily="49" charset="0"/>
              </a:rPr>
              <a:t>public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latin typeface="Consolas" panose="020B0609020204030204" pitchFamily="49" charset="0"/>
              </a:rPr>
              <a:t>void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dirty="0" err="1">
                <a:latin typeface="Consolas" panose="020B0609020204030204" pitchFamily="49" charset="0"/>
              </a:rPr>
              <a:t>setResultado</a:t>
            </a:r>
            <a:r>
              <a:rPr lang="pt-BR" sz="1400" dirty="0"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latin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</a:rPr>
              <a:t> resultado) 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latin typeface="Consolas" panose="020B0609020204030204" pitchFamily="49" charset="0"/>
              </a:rPr>
              <a:t>	</a:t>
            </a:r>
            <a:r>
              <a:rPr lang="pt-BR" sz="1400" b="1" dirty="0" err="1">
                <a:latin typeface="Consolas" panose="020B0609020204030204" pitchFamily="49" charset="0"/>
              </a:rPr>
              <a:t>this</a:t>
            </a:r>
            <a:r>
              <a:rPr lang="pt-BR" sz="1400" dirty="0" err="1">
                <a:latin typeface="Consolas" panose="020B0609020204030204" pitchFamily="49" charset="0"/>
              </a:rPr>
              <a:t>.resultado</a:t>
            </a:r>
            <a:r>
              <a:rPr lang="pt-BR" sz="1400" dirty="0">
                <a:latin typeface="Consolas" panose="020B0609020204030204" pitchFamily="49" charset="0"/>
              </a:rPr>
              <a:t> = resultado;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// </a:t>
            </a:r>
            <a:r>
              <a:rPr lang="pt-BR" sz="1400" u="sng" dirty="0">
                <a:latin typeface="Consolas" panose="020B0609020204030204" pitchFamily="49" charset="0"/>
              </a:rPr>
              <a:t>Conteúdo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da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sua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classe</a:t>
            </a:r>
            <a:r>
              <a:rPr lang="pt-BR" sz="1400" dirty="0">
                <a:latin typeface="Consolas" panose="020B0609020204030204" pitchFamily="49" charset="0"/>
              </a:rPr>
              <a:t> - </a:t>
            </a:r>
            <a:r>
              <a:rPr lang="pt-BR" sz="1400" u="sng" dirty="0">
                <a:latin typeface="Consolas" panose="020B0609020204030204" pitchFamily="49" charset="0"/>
              </a:rPr>
              <a:t>variáveis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utilizadas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na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classe</a:t>
            </a:r>
            <a:endParaRPr lang="pt-BR" sz="1400" dirty="0"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latin typeface="Consolas" panose="020B0609020204030204" pitchFamily="49" charset="0"/>
              </a:rPr>
              <a:t>private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latin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</a:rPr>
              <a:t> numero; // define o </a:t>
            </a:r>
            <a:r>
              <a:rPr lang="pt-BR" sz="1400" u="sng" dirty="0">
                <a:latin typeface="Consolas" panose="020B0609020204030204" pitchFamily="49" charset="0"/>
              </a:rPr>
              <a:t>número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como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privado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para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ser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utilizado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aqui</a:t>
            </a:r>
            <a:endParaRPr lang="pt-BR" sz="1400" dirty="0"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latin typeface="Consolas" panose="020B0609020204030204" pitchFamily="49" charset="0"/>
              </a:rPr>
              <a:t>private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latin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</a:rPr>
              <a:t> numero2; // define o </a:t>
            </a:r>
            <a:r>
              <a:rPr lang="pt-BR" sz="1400" u="sng" dirty="0">
                <a:latin typeface="Consolas" panose="020B0609020204030204" pitchFamily="49" charset="0"/>
              </a:rPr>
              <a:t>número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como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privado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para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ser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utilizado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aqui</a:t>
            </a:r>
            <a:endParaRPr lang="pt-BR" sz="1400" dirty="0"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latin typeface="Consolas" panose="020B0609020204030204" pitchFamily="49" charset="0"/>
              </a:rPr>
              <a:t>private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latin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</a:rPr>
              <a:t> resultado; // define o </a:t>
            </a:r>
            <a:r>
              <a:rPr lang="pt-BR" sz="1400" u="sng" dirty="0">
                <a:latin typeface="Consolas" panose="020B0609020204030204" pitchFamily="49" charset="0"/>
              </a:rPr>
              <a:t>resultado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como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público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para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ser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utilizado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em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seu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objeto</a:t>
            </a:r>
            <a:endParaRPr lang="pt-BR" sz="1400" dirty="0"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br>
              <a:rPr lang="pt-BR" sz="1400" dirty="0">
                <a:latin typeface="Consolas" panose="020B0609020204030204" pitchFamily="49" charset="0"/>
              </a:rPr>
            </a:br>
            <a:endParaRPr lang="pt-BR" sz="1400" dirty="0"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latin typeface="Consolas" panose="020B0609020204030204" pitchFamily="49" charset="0"/>
              </a:rPr>
              <a:t>public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latin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dirty="0" err="1">
                <a:latin typeface="Consolas" panose="020B0609020204030204" pitchFamily="49" charset="0"/>
              </a:rPr>
              <a:t>getDobro</a:t>
            </a:r>
            <a:r>
              <a:rPr lang="pt-BR" sz="1400" dirty="0">
                <a:latin typeface="Consolas" panose="020B0609020204030204" pitchFamily="49" charset="0"/>
              </a:rPr>
              <a:t>() // </a:t>
            </a:r>
            <a:r>
              <a:rPr lang="pt-BR" sz="1400" u="sng" dirty="0">
                <a:latin typeface="Consolas" panose="020B0609020204030204" pitchFamily="49" charset="0"/>
              </a:rPr>
              <a:t>retorna</a:t>
            </a:r>
            <a:r>
              <a:rPr lang="pt-BR" sz="1400" dirty="0">
                <a:latin typeface="Consolas" panose="020B0609020204030204" pitchFamily="49" charset="0"/>
              </a:rPr>
              <a:t> o </a:t>
            </a:r>
            <a:r>
              <a:rPr lang="pt-BR" sz="1400" u="sng" dirty="0">
                <a:latin typeface="Consolas" panose="020B0609020204030204" pitchFamily="49" charset="0"/>
              </a:rPr>
              <a:t>dobro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de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um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número</a:t>
            </a:r>
            <a:endParaRPr lang="pt-BR" sz="1400" dirty="0"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	resultado = </a:t>
            </a:r>
            <a:r>
              <a:rPr lang="pt-BR" sz="1400" dirty="0" err="1">
                <a:latin typeface="Consolas" panose="020B0609020204030204" pitchFamily="49" charset="0"/>
              </a:rPr>
              <a:t>getNumero</a:t>
            </a:r>
            <a:r>
              <a:rPr lang="pt-BR" sz="1400" dirty="0">
                <a:latin typeface="Consolas" panose="020B0609020204030204" pitchFamily="49" charset="0"/>
              </a:rPr>
              <a:t>() * 2;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latin typeface="Consolas" panose="020B0609020204030204" pitchFamily="49" charset="0"/>
              </a:rPr>
              <a:t>	</a:t>
            </a:r>
            <a:r>
              <a:rPr lang="pt-BR" sz="1400" b="1" dirty="0" err="1">
                <a:latin typeface="Consolas" panose="020B0609020204030204" pitchFamily="49" charset="0"/>
              </a:rPr>
              <a:t>return</a:t>
            </a:r>
            <a:r>
              <a:rPr lang="pt-BR" sz="1400" dirty="0">
                <a:latin typeface="Consolas" panose="020B0609020204030204" pitchFamily="49" charset="0"/>
              </a:rPr>
              <a:t> resultado;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 err="1">
                <a:latin typeface="Consolas" panose="020B0609020204030204" pitchFamily="49" charset="0"/>
              </a:rPr>
              <a:t>public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latin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dirty="0" err="1">
                <a:latin typeface="Consolas" panose="020B0609020204030204" pitchFamily="49" charset="0"/>
              </a:rPr>
              <a:t>getMultiplica</a:t>
            </a:r>
            <a:r>
              <a:rPr lang="pt-BR" sz="1400" dirty="0">
                <a:latin typeface="Consolas" panose="020B0609020204030204" pitchFamily="49" charset="0"/>
              </a:rPr>
              <a:t>() // </a:t>
            </a:r>
            <a:r>
              <a:rPr lang="pt-BR" sz="1400" u="sng" dirty="0">
                <a:latin typeface="Consolas" panose="020B0609020204030204" pitchFamily="49" charset="0"/>
              </a:rPr>
              <a:t>retorna</a:t>
            </a:r>
            <a:r>
              <a:rPr lang="pt-BR" sz="1400" dirty="0">
                <a:latin typeface="Consolas" panose="020B0609020204030204" pitchFamily="49" charset="0"/>
              </a:rPr>
              <a:t> o </a:t>
            </a:r>
            <a:r>
              <a:rPr lang="pt-BR" sz="1400" u="sng" dirty="0">
                <a:latin typeface="Consolas" panose="020B0609020204030204" pitchFamily="49" charset="0"/>
              </a:rPr>
              <a:t>dobro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de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um</a:t>
            </a:r>
            <a:r>
              <a:rPr lang="pt-BR" sz="1400" dirty="0">
                <a:latin typeface="Consolas" panose="020B0609020204030204" pitchFamily="49" charset="0"/>
              </a:rPr>
              <a:t> </a:t>
            </a:r>
            <a:r>
              <a:rPr lang="pt-BR" sz="1400" u="sng" dirty="0">
                <a:latin typeface="Consolas" panose="020B0609020204030204" pitchFamily="49" charset="0"/>
              </a:rPr>
              <a:t>número</a:t>
            </a:r>
            <a:endParaRPr lang="pt-BR" sz="1400" dirty="0">
              <a:latin typeface="Consolas" panose="020B060902020403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	resultado = </a:t>
            </a:r>
            <a:r>
              <a:rPr lang="pt-BR" sz="1400" dirty="0" err="1">
                <a:latin typeface="Consolas" panose="020B0609020204030204" pitchFamily="49" charset="0"/>
              </a:rPr>
              <a:t>getNumero</a:t>
            </a:r>
            <a:r>
              <a:rPr lang="pt-BR" sz="1400" dirty="0">
                <a:latin typeface="Consolas" panose="020B0609020204030204" pitchFamily="49" charset="0"/>
              </a:rPr>
              <a:t>() * getNumero2();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b="1" dirty="0">
                <a:latin typeface="Consolas" panose="020B0609020204030204" pitchFamily="49" charset="0"/>
              </a:rPr>
              <a:t>	</a:t>
            </a:r>
            <a:r>
              <a:rPr lang="pt-BR" sz="1400" b="1" dirty="0" err="1">
                <a:latin typeface="Consolas" panose="020B0609020204030204" pitchFamily="49" charset="0"/>
              </a:rPr>
              <a:t>return</a:t>
            </a:r>
            <a:r>
              <a:rPr lang="pt-BR" sz="1400" dirty="0">
                <a:latin typeface="Consolas" panose="020B0609020204030204" pitchFamily="49" charset="0"/>
              </a:rPr>
              <a:t> resultado;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br>
              <a:rPr lang="pt-BR" sz="1800" dirty="0">
                <a:latin typeface="Consolas" panose="020B0609020204030204" pitchFamily="49" charset="0"/>
              </a:rPr>
            </a:br>
            <a:r>
              <a:rPr lang="pt-BR" sz="1800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87557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UTILIZANDO NOSSA CLASSE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Utilizando a nossa classe </a:t>
            </a:r>
            <a:r>
              <a:rPr lang="pt-BR" dirty="0" err="1"/>
              <a:t>crianda</a:t>
            </a:r>
            <a:r>
              <a:rPr lang="pt-BR" dirty="0"/>
              <a:t> </a:t>
            </a:r>
            <a:r>
              <a:rPr lang="pt-BR" dirty="0" err="1"/>
              <a:t>Teste_Classe</a:t>
            </a:r>
            <a:endParaRPr lang="pt-BR" dirty="0"/>
          </a:p>
          <a:p>
            <a:pPr marL="228600" lvl="1" indent="0">
              <a:spcBef>
                <a:spcPts val="0"/>
              </a:spcBef>
              <a:buNone/>
            </a:pPr>
            <a:endParaRPr lang="pt-BR" sz="1400" b="1" dirty="0">
              <a:effectLst/>
              <a:latin typeface="Consolas" panose="020B0609020204030204" pitchFamily="49" charset="0"/>
            </a:endParaRP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b="1" dirty="0" err="1">
                <a:effectLst/>
                <a:latin typeface="Consolas" panose="020B0609020204030204" pitchFamily="49" charset="0"/>
              </a:rPr>
              <a:t>package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com.mycompany.classeteste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;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class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TesteClasse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{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b="1" dirty="0">
                <a:effectLst/>
                <a:latin typeface="Consolas" panose="020B0609020204030204" pitchFamily="49" charset="0"/>
              </a:rPr>
              <a:t>	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public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static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effectLst/>
                <a:latin typeface="Consolas" panose="020B0609020204030204" pitchFamily="49" charset="0"/>
              </a:rPr>
              <a:t>void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main</a:t>
            </a:r>
            <a:r>
              <a:rPr lang="pt-BR" sz="1400" dirty="0">
                <a:effectLst/>
                <a:latin typeface="Consolas" panose="020B0609020204030204" pitchFamily="49" charset="0"/>
              </a:rPr>
              <a:t>(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String</a:t>
            </a:r>
            <a:r>
              <a:rPr lang="pt-BR" sz="1400" dirty="0">
                <a:effectLst/>
                <a:latin typeface="Consolas" panose="020B0609020204030204" pitchFamily="49" charset="0"/>
              </a:rPr>
              <a:t>[]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args</a:t>
            </a:r>
            <a:r>
              <a:rPr lang="pt-BR" sz="1400" dirty="0">
                <a:effectLst/>
                <a:latin typeface="Consolas" panose="020B0609020204030204" pitchFamily="49" charset="0"/>
              </a:rPr>
              <a:t>) 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	</a:t>
            </a:r>
            <a:r>
              <a:rPr lang="pt-BR" sz="1400" dirty="0">
                <a:effectLst/>
                <a:latin typeface="Consolas" panose="020B0609020204030204" pitchFamily="49" charset="0"/>
              </a:rPr>
              <a:t>{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		// Cria a classe para calcular o dobro de um número passado</a:t>
            </a:r>
            <a:endParaRPr lang="pt-BR" sz="1400" dirty="0">
              <a:effectLst/>
              <a:latin typeface="Consolas" panose="020B0609020204030204" pitchFamily="49" charset="0"/>
            </a:endParaRP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		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Teste_Classe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nova =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new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Teste_Classe</a:t>
            </a:r>
            <a:r>
              <a:rPr lang="pt-BR" sz="1400" dirty="0">
                <a:effectLst/>
                <a:latin typeface="Consolas" panose="020B0609020204030204" pitchFamily="49" charset="0"/>
              </a:rPr>
              <a:t>(1);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		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System.</a:t>
            </a:r>
            <a:r>
              <a:rPr lang="pt-BR" sz="1400" b="1" i="1" dirty="0" err="1">
                <a:effectLst/>
                <a:latin typeface="Consolas" panose="020B0609020204030204" pitchFamily="49" charset="0"/>
              </a:rPr>
              <a:t>out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.println</a:t>
            </a:r>
            <a:r>
              <a:rPr lang="pt-BR" sz="1400" dirty="0">
                <a:effectLst/>
                <a:latin typeface="Consolas" panose="020B0609020204030204" pitchFamily="49" charset="0"/>
              </a:rPr>
              <a:t>("Resultado é: "+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nova.getDobro</a:t>
            </a:r>
            <a:r>
              <a:rPr lang="pt-BR" sz="1400" dirty="0">
                <a:effectLst/>
                <a:latin typeface="Consolas" panose="020B0609020204030204" pitchFamily="49" charset="0"/>
              </a:rPr>
              <a:t>());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latin typeface="Consolas" panose="020B0609020204030204" pitchFamily="49" charset="0"/>
              </a:rPr>
              <a:t>		// Cria a classe para calcular a multiplicação de 2 números passados</a:t>
            </a:r>
            <a:endParaRPr lang="pt-BR" sz="1400" dirty="0">
              <a:effectLst/>
              <a:latin typeface="Consolas" panose="020B0609020204030204" pitchFamily="49" charset="0"/>
            </a:endParaRP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		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Teste_Classe</a:t>
            </a:r>
            <a:r>
              <a:rPr lang="pt-BR" sz="1400" dirty="0">
                <a:effectLst/>
                <a:latin typeface="Consolas" panose="020B0609020204030204" pitchFamily="49" charset="0"/>
              </a:rPr>
              <a:t> nova2 =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new</a:t>
            </a:r>
            <a:r>
              <a:rPr lang="pt-BR" sz="1400" dirty="0">
                <a:effectLst/>
                <a:latin typeface="Consolas" panose="020B0609020204030204" pitchFamily="49" charset="0"/>
              </a:rPr>
              <a:t> 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Teste_Classe</a:t>
            </a:r>
            <a:r>
              <a:rPr lang="pt-BR" sz="1400" dirty="0">
                <a:effectLst/>
                <a:latin typeface="Consolas" panose="020B0609020204030204" pitchFamily="49" charset="0"/>
              </a:rPr>
              <a:t>(15,10);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		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System.</a:t>
            </a:r>
            <a:r>
              <a:rPr lang="pt-BR" sz="1400" b="1" i="1" dirty="0" err="1">
                <a:effectLst/>
                <a:latin typeface="Consolas" panose="020B0609020204030204" pitchFamily="49" charset="0"/>
              </a:rPr>
              <a:t>out</a:t>
            </a:r>
            <a:r>
              <a:rPr lang="pt-BR" sz="1400" dirty="0" err="1">
                <a:effectLst/>
                <a:latin typeface="Consolas" panose="020B0609020204030204" pitchFamily="49" charset="0"/>
              </a:rPr>
              <a:t>.println</a:t>
            </a:r>
            <a:r>
              <a:rPr lang="pt-BR" sz="1400" dirty="0">
                <a:effectLst/>
                <a:latin typeface="Consolas" panose="020B0609020204030204" pitchFamily="49" charset="0"/>
              </a:rPr>
              <a:t>("Resultado é: "+nova2.getMultiplica());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	}</a:t>
            </a:r>
          </a:p>
          <a:p>
            <a:pPr marL="228600" lvl="1" indent="0">
              <a:spcBef>
                <a:spcPts val="0"/>
              </a:spcBef>
              <a:buNone/>
            </a:pPr>
            <a:r>
              <a:rPr lang="pt-BR" sz="1400" dirty="0">
                <a:effectLst/>
                <a:latin typeface="Consolas" panose="020B0609020204030204" pitchFamily="49" charset="0"/>
              </a:rPr>
              <a:t>}</a:t>
            </a:r>
          </a:p>
          <a:p>
            <a:pPr marL="457200" lvl="1" indent="0">
              <a:spcBef>
                <a:spcPts val="0"/>
              </a:spcBef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33531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/>
          <a:lstStyle/>
          <a:p>
            <a:pPr algn="ctr" rtl="0"/>
            <a:r>
              <a:rPr lang="pt-BR" dirty="0"/>
              <a:t>Perguntas?</a:t>
            </a:r>
          </a:p>
        </p:txBody>
      </p:sp>
      <p:pic>
        <p:nvPicPr>
          <p:cNvPr id="6" name="Espaço Reservado para Imagem 5" descr="Circuito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 rtlCol="0">
            <a:normAutofit/>
          </a:bodyPr>
          <a:lstStyle/>
          <a:p>
            <a:pPr algn="ctr" rtl="0"/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1252" y="373728"/>
            <a:ext cx="6312658" cy="819355"/>
          </a:xfrm>
        </p:spPr>
        <p:txBody>
          <a:bodyPr rtlCol="0" anchor="ctr"/>
          <a:lstStyle/>
          <a:p>
            <a:pPr algn="ctr" rtl="0"/>
            <a:r>
              <a:rPr lang="pt-BR" dirty="0"/>
              <a:t>Atividade de fixação</a:t>
            </a:r>
          </a:p>
        </p:txBody>
      </p:sp>
      <p:pic>
        <p:nvPicPr>
          <p:cNvPr id="6" name="Espaço Reservado para Imagem 5" descr="Circuito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76831" y="184508"/>
            <a:ext cx="3598108" cy="1197794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1382302"/>
            <a:ext cx="9910859" cy="5067659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2400" dirty="0"/>
              <a:t>Construa uma classe que receba 2 ou 3 números escolhidos pelo usuário e a opção de qual operação será efetuada: Adição, Subtração, Multiplicação, Divisão e Potência e caso o usuário coloque 3 números será feito o calculo primeiro dos 2 números e com o resultado dele será feito novamente o cálculo do terceiro número.</a:t>
            </a:r>
          </a:p>
          <a:p>
            <a:pPr algn="ctr" rtl="0"/>
            <a:r>
              <a:rPr lang="pt-BR" sz="2400" dirty="0"/>
              <a:t>Monte todas as classes </a:t>
            </a:r>
            <a:r>
              <a:rPr lang="pt-BR" sz="2400" dirty="0" err="1"/>
              <a:t>get</a:t>
            </a:r>
            <a:r>
              <a:rPr lang="pt-BR" sz="2400" dirty="0"/>
              <a:t>, set além das classes de sobrecarga necessárias para executar as funções.</a:t>
            </a:r>
          </a:p>
        </p:txBody>
      </p:sp>
    </p:spTree>
    <p:extLst>
      <p:ext uri="{BB962C8B-B14F-4D97-AF65-F5344CB8AC3E}">
        <p14:creationId xmlns:p14="http://schemas.microsoft.com/office/powerpoint/2010/main" val="3275294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Existe uma maneira, em Java, de relacionarmos uma classe de tal maneira que uma delas herda tudo que a outra tem;</a:t>
            </a:r>
          </a:p>
          <a:p>
            <a:pPr>
              <a:spcBef>
                <a:spcPts val="0"/>
              </a:spcBef>
            </a:pPr>
            <a:r>
              <a:rPr lang="pt-BR" dirty="0"/>
              <a:t>Isto é uma relação de classe mãe e classe filha;</a:t>
            </a:r>
          </a:p>
          <a:p>
            <a:pPr>
              <a:spcBef>
                <a:spcPts val="0"/>
              </a:spcBef>
            </a:pPr>
            <a:r>
              <a:rPr lang="pt-BR" dirty="0"/>
              <a:t>No nosso caso, gostaríamos de fazer com que o Gerente tivesse tudo que um Funcionário tem;</a:t>
            </a:r>
          </a:p>
          <a:p>
            <a:pPr>
              <a:spcBef>
                <a:spcPts val="0"/>
              </a:spcBef>
            </a:pPr>
            <a:r>
              <a:rPr lang="pt-BR" dirty="0"/>
              <a:t>Gostaríamos que ela fosse uma extensão de Funcionário;</a:t>
            </a:r>
          </a:p>
          <a:p>
            <a:pPr>
              <a:spcBef>
                <a:spcPts val="0"/>
              </a:spcBef>
            </a:pPr>
            <a:r>
              <a:rPr lang="pt-BR" dirty="0"/>
              <a:t>Fazemos isto através da palavra-chave </a:t>
            </a:r>
            <a:r>
              <a:rPr lang="pt-BR" i="1" dirty="0" err="1"/>
              <a:t>extends</a:t>
            </a:r>
            <a:r>
              <a:rPr lang="pt-BR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4311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 – REPETIÇÃO DE 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70000" lnSpcReduction="2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Tomemos como exemplo a classe Funcionário, que representa o funcionário de um banco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Funcionario</a:t>
            </a:r>
            <a:r>
              <a:rPr lang="pt-BR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nome;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cpf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Double salario;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GetNome</a:t>
            </a:r>
            <a:r>
              <a:rPr lang="pt-BR" dirty="0"/>
              <a:t> (){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return</a:t>
            </a:r>
            <a:r>
              <a:rPr lang="pt-BR" dirty="0"/>
              <a:t> nome;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setNome</a:t>
            </a:r>
            <a:r>
              <a:rPr lang="pt-BR" dirty="0"/>
              <a:t> (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nomeFuncionario</a:t>
            </a:r>
            <a:r>
              <a:rPr lang="pt-BR" dirty="0"/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nome = </a:t>
            </a:r>
            <a:r>
              <a:rPr lang="pt-BR" dirty="0" err="1"/>
              <a:t>nomeFuncionario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GetCpf</a:t>
            </a:r>
            <a:r>
              <a:rPr lang="pt-BR" dirty="0"/>
              <a:t>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cpf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68119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 – REPETIÇÃO DE 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Além de um funcionário comum, há também outros cargos, como os gerentes. </a:t>
            </a:r>
          </a:p>
          <a:p>
            <a:pPr lvl="1">
              <a:spcBef>
                <a:spcPts val="0"/>
              </a:spcBef>
            </a:pPr>
            <a:r>
              <a:rPr lang="pt-BR" dirty="0"/>
              <a:t>Os gerentes guardam a mesma informação que um funcionário comum, mas possuem outras informações, além de ter funcionalidades um pouco diferentes;</a:t>
            </a:r>
          </a:p>
          <a:p>
            <a:pPr lvl="1">
              <a:spcBef>
                <a:spcPts val="0"/>
              </a:spcBef>
            </a:pPr>
            <a:r>
              <a:rPr lang="pt-BR" dirty="0"/>
              <a:t> Vamos supor que, nesse banco, o gerente possui também uma senha numérica que permite o acesso ao sistema interno do banco.</a:t>
            </a:r>
          </a:p>
        </p:txBody>
      </p:sp>
    </p:spTree>
    <p:extLst>
      <p:ext uri="{BB962C8B-B14F-4D97-AF65-F5344CB8AC3E}">
        <p14:creationId xmlns:p14="http://schemas.microsoft.com/office/powerpoint/2010/main" val="3290531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 – REPETIÇÃO DE 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 fontScale="40000" lnSpcReduction="20000"/>
          </a:bodyPr>
          <a:lstStyle/>
          <a:p>
            <a:pPr>
              <a:spcBef>
                <a:spcPts val="0"/>
              </a:spcBef>
            </a:pPr>
            <a:r>
              <a:rPr lang="pt-BR" dirty="0"/>
              <a:t>Classe Gerente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Gerente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nome;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cpf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Double salario;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int</a:t>
            </a:r>
            <a:r>
              <a:rPr lang="pt-BR" dirty="0"/>
              <a:t> senha;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boolean</a:t>
            </a:r>
            <a:r>
              <a:rPr lang="pt-BR" dirty="0"/>
              <a:t> autentica( </a:t>
            </a:r>
            <a:r>
              <a:rPr lang="pt-BR" dirty="0" err="1"/>
              <a:t>int</a:t>
            </a:r>
            <a:r>
              <a:rPr lang="pt-BR" dirty="0"/>
              <a:t> </a:t>
            </a:r>
            <a:r>
              <a:rPr lang="pt-BR" dirty="0" err="1"/>
              <a:t>testarSenha</a:t>
            </a:r>
            <a:r>
              <a:rPr lang="pt-BR" dirty="0"/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if</a:t>
            </a:r>
            <a:r>
              <a:rPr lang="pt-BR" dirty="0"/>
              <a:t> (</a:t>
            </a:r>
            <a:r>
              <a:rPr lang="pt-BR" dirty="0" err="1"/>
              <a:t>testarSenha</a:t>
            </a:r>
            <a:r>
              <a:rPr lang="pt-BR" dirty="0"/>
              <a:t> == senha){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	</a:t>
            </a:r>
            <a:r>
              <a:rPr lang="pt-BR" dirty="0" err="1"/>
              <a:t>System.out.println</a:t>
            </a:r>
            <a:r>
              <a:rPr lang="pt-BR" dirty="0"/>
              <a:t>(“Acesso permitido!”);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	</a:t>
            </a: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true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else</a:t>
            </a:r>
            <a:endParaRPr lang="pt-BR" dirty="0"/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	</a:t>
            </a:r>
            <a:r>
              <a:rPr lang="pt-BR" dirty="0" err="1"/>
              <a:t>System.out.println</a:t>
            </a:r>
            <a:r>
              <a:rPr lang="pt-BR" dirty="0"/>
              <a:t>(“Acesso negado!”);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	</a:t>
            </a:r>
            <a:r>
              <a:rPr lang="pt-BR" dirty="0" err="1"/>
              <a:t>return</a:t>
            </a:r>
            <a:r>
              <a:rPr lang="pt-BR" dirty="0"/>
              <a:t> false;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GetNome</a:t>
            </a:r>
            <a:r>
              <a:rPr lang="pt-BR" dirty="0"/>
              <a:t> (){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return</a:t>
            </a:r>
            <a:r>
              <a:rPr lang="pt-BR" dirty="0"/>
              <a:t> nome;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void</a:t>
            </a:r>
            <a:r>
              <a:rPr lang="pt-BR" dirty="0"/>
              <a:t> </a:t>
            </a:r>
            <a:r>
              <a:rPr lang="pt-BR" dirty="0" err="1"/>
              <a:t>setNome</a:t>
            </a:r>
            <a:r>
              <a:rPr lang="pt-BR" dirty="0"/>
              <a:t> (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nomeFuncionario</a:t>
            </a:r>
            <a:r>
              <a:rPr lang="pt-BR" dirty="0"/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nome = </a:t>
            </a:r>
            <a:r>
              <a:rPr lang="pt-BR" dirty="0" err="1"/>
              <a:t>nomeFuncionario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</a:t>
            </a: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String</a:t>
            </a:r>
            <a:r>
              <a:rPr lang="pt-BR" dirty="0"/>
              <a:t> </a:t>
            </a:r>
            <a:r>
              <a:rPr lang="pt-BR" dirty="0" err="1"/>
              <a:t>GetCpf</a:t>
            </a:r>
            <a:r>
              <a:rPr lang="pt-BR" dirty="0"/>
              <a:t>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	</a:t>
            </a: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cpf</a:t>
            </a:r>
            <a:r>
              <a:rPr lang="pt-BR" dirty="0"/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	}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17998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 – REPETIÇÃO DE 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Ao invés de criar duas classes diferentes, uma para Funcionário e outra para gerente, poderíamos ter deixado a classe Funcionário mais genérica, mantendo nela senha de acesso.</a:t>
            </a:r>
          </a:p>
          <a:p>
            <a:pPr lvl="1">
              <a:spcBef>
                <a:spcPts val="0"/>
              </a:spcBef>
            </a:pPr>
            <a:r>
              <a:rPr lang="pt-BR" dirty="0"/>
              <a:t>Caso o funcionário não fosse um gerente, deixaríamos este atributo vazio (não atribuiríamos valor a ele).</a:t>
            </a:r>
          </a:p>
          <a:p>
            <a:pPr>
              <a:spcBef>
                <a:spcPts val="0"/>
              </a:spcBef>
            </a:pPr>
            <a:r>
              <a:rPr lang="pt-BR" dirty="0"/>
              <a:t>Mas e em relação aos métodos?</a:t>
            </a:r>
          </a:p>
          <a:p>
            <a:pPr lvl="1">
              <a:spcBef>
                <a:spcPts val="0"/>
              </a:spcBef>
            </a:pPr>
            <a:r>
              <a:rPr lang="pt-BR" dirty="0"/>
              <a:t>A classe Gerente tem o método autentica, que não faz sentido ser acionado em um funcionário que não é gerente. </a:t>
            </a:r>
          </a:p>
        </p:txBody>
      </p:sp>
    </p:spTree>
    <p:extLst>
      <p:ext uri="{BB962C8B-B14F-4D97-AF65-F5344CB8AC3E}">
        <p14:creationId xmlns:p14="http://schemas.microsoft.com/office/powerpoint/2010/main" val="3404414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HERANÇA – REPETIÇÃO DE CÓDIGO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2F1391-D928-63B3-318F-F16C18C5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9600"/>
            <a:ext cx="10525655" cy="435988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pt-BR" dirty="0"/>
              <a:t>Se tivéssemos um outro tipo de funcionário, que tem características diferentes do funcionário comum, precisaríamos criar uma outra classe, e copiar o código novamente!</a:t>
            </a:r>
          </a:p>
          <a:p>
            <a:pPr>
              <a:spcBef>
                <a:spcPts val="0"/>
              </a:spcBef>
            </a:pPr>
            <a:r>
              <a:rPr lang="pt-BR" dirty="0"/>
              <a:t>Ou ainda, se um precisássemos adicionar uma nova informação (</a:t>
            </a:r>
            <a:r>
              <a:rPr lang="pt-BR" dirty="0" err="1"/>
              <a:t>ex</a:t>
            </a:r>
            <a:r>
              <a:rPr lang="pt-BR" dirty="0"/>
              <a:t>: data de nascimento) para todos os funcionários?</a:t>
            </a:r>
          </a:p>
          <a:p>
            <a:pPr lvl="1">
              <a:spcBef>
                <a:spcPts val="0"/>
              </a:spcBef>
            </a:pPr>
            <a:r>
              <a:rPr lang="pt-BR" dirty="0"/>
              <a:t>Todas as classes teriam que ser alteradas para receber essa informação</a:t>
            </a:r>
          </a:p>
          <a:p>
            <a:pPr>
              <a:spcBef>
                <a:spcPts val="0"/>
              </a:spcBef>
            </a:pPr>
            <a:r>
              <a:rPr lang="pt-BR" dirty="0"/>
              <a:t>SOLUÇÃO: Centralizar as informações principais do funcionário em um único lugar! </a:t>
            </a:r>
          </a:p>
        </p:txBody>
      </p:sp>
    </p:spTree>
    <p:extLst>
      <p:ext uri="{BB962C8B-B14F-4D97-AF65-F5344CB8AC3E}">
        <p14:creationId xmlns:p14="http://schemas.microsoft.com/office/powerpoint/2010/main" val="32468676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133_TF22898775_Win32" id="{4D6974A7-200F-4D7A-9E77-8B84AEB0BF36}" vid="{276CB21F-6DB6-4182-83EC-82E4F1BCA4B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CA63B502DA48642819285553564F79F" ma:contentTypeVersion="4" ma:contentTypeDescription="Crie um novo documento." ma:contentTypeScope="" ma:versionID="66ba17bb6f08a9ea90743ec72975f077">
  <xsd:schema xmlns:xsd="http://www.w3.org/2001/XMLSchema" xmlns:xs="http://www.w3.org/2001/XMLSchema" xmlns:p="http://schemas.microsoft.com/office/2006/metadata/properties" xmlns:ns2="5d25fcf7-4d30-446b-bfdf-c85bcb62c1bd" targetNamespace="http://schemas.microsoft.com/office/2006/metadata/properties" ma:root="true" ma:fieldsID="ac62602efc9660155e8965c1fa184e24" ns2:_="">
    <xsd:import namespace="5d25fcf7-4d30-446b-bfdf-c85bcb62c1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25fcf7-4d30-446b-bfdf-c85bcb62c1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F702E6-E880-47F9-934E-09CF0BB0649A}"/>
</file>

<file path=docProps/app.xml><?xml version="1.0" encoding="utf-8"?>
<Properties xmlns="http://schemas.openxmlformats.org/officeDocument/2006/extended-properties" xmlns:vt="http://schemas.openxmlformats.org/officeDocument/2006/docPropsVTypes">
  <Template>Design moderno</Template>
  <TotalTime>5588</TotalTime>
  <Words>2859</Words>
  <Application>Microsoft Office PowerPoint</Application>
  <PresentationFormat>Widescreen</PresentationFormat>
  <Paragraphs>464</Paragraphs>
  <Slides>38</Slides>
  <Notes>38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Consolas</vt:lpstr>
      <vt:lpstr>Tw Cen MT</vt:lpstr>
      <vt:lpstr>Circuito</vt:lpstr>
      <vt:lpstr>HERANÇA, ENCAPSULAMENTO E POLIMORFISMO</vt:lpstr>
      <vt:lpstr>Componentes de Computação </vt:lpstr>
      <vt:lpstr>herança</vt:lpstr>
      <vt:lpstr>HERANÇA</vt:lpstr>
      <vt:lpstr>HERANÇA – REPETIÇÃO DE CÓDIGO</vt:lpstr>
      <vt:lpstr>HERANÇA – REPETIÇÃO DE CÓDIGO</vt:lpstr>
      <vt:lpstr>HERANÇA – REPETIÇÃO DE CÓDIGO</vt:lpstr>
      <vt:lpstr>HERANÇA – REPETIÇÃO DE CÓDIGO</vt:lpstr>
      <vt:lpstr>HERANÇA – REPETIÇÃO DE CÓDIGO</vt:lpstr>
      <vt:lpstr>HERANÇA – REPETIÇÃO DE CÓDIGO</vt:lpstr>
      <vt:lpstr>HERANÇA – REPETIÇÃO DE CÓDIGO</vt:lpstr>
      <vt:lpstr>HERANÇA – REPETIÇÃO DE CÓDIGO</vt:lpstr>
      <vt:lpstr>HERANÇA – REPETIÇÃO DE CÓDIGO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ENCAPSULAMENTO</vt:lpstr>
      <vt:lpstr>POLIMORFISMO</vt:lpstr>
      <vt:lpstr>POLIMORFISMO</vt:lpstr>
      <vt:lpstr>POLIMORFISMO</vt:lpstr>
      <vt:lpstr>CRIANDO O SEU PROJETO COM CONSTRUTORES</vt:lpstr>
      <vt:lpstr>CLASSES</vt:lpstr>
      <vt:lpstr>MÉTODOS DA CLASSE CRIADA</vt:lpstr>
      <vt:lpstr>UTILIZANDO NOSSA CLASSE</vt:lpstr>
      <vt:lpstr>Perguntas?</vt:lpstr>
      <vt:lpstr>Atividade de fixação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CLAUDIO ROBERTO CORREDATO</dc:creator>
  <cp:lastModifiedBy>CLAUDIO ROBERTO CORREDATO</cp:lastModifiedBy>
  <cp:revision>13</cp:revision>
  <dcterms:created xsi:type="dcterms:W3CDTF">2024-08-12T11:48:36Z</dcterms:created>
  <dcterms:modified xsi:type="dcterms:W3CDTF">2024-08-26T15:39:23Z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0x0101004CA63B502DA48642819285553564F79F</vt:lpwstr>
  </property>
</Properties>
</file>